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84" r:id="rId2"/>
    <p:sldId id="508" r:id="rId3"/>
    <p:sldId id="486" r:id="rId4"/>
    <p:sldId id="310" r:id="rId5"/>
    <p:sldId id="509" r:id="rId6"/>
    <p:sldId id="489" r:id="rId7"/>
    <p:sldId id="449" r:id="rId8"/>
    <p:sldId id="448" r:id="rId9"/>
    <p:sldId id="450" r:id="rId10"/>
    <p:sldId id="505" r:id="rId11"/>
    <p:sldId id="490" r:id="rId12"/>
    <p:sldId id="454" r:id="rId13"/>
    <p:sldId id="453" r:id="rId14"/>
    <p:sldId id="452" r:id="rId15"/>
    <p:sldId id="526" r:id="rId16"/>
    <p:sldId id="510" r:id="rId17"/>
    <p:sldId id="456" r:id="rId18"/>
    <p:sldId id="455" r:id="rId19"/>
    <p:sldId id="499" r:id="rId20"/>
    <p:sldId id="529" r:id="rId21"/>
    <p:sldId id="530" r:id="rId22"/>
    <p:sldId id="507" r:id="rId23"/>
    <p:sldId id="506" r:id="rId24"/>
    <p:sldId id="511" r:id="rId25"/>
    <p:sldId id="512" r:id="rId26"/>
    <p:sldId id="525" r:id="rId27"/>
    <p:sldId id="488" r:id="rId28"/>
    <p:sldId id="464" r:id="rId29"/>
    <p:sldId id="485" r:id="rId30"/>
    <p:sldId id="467" r:id="rId31"/>
    <p:sldId id="466" r:id="rId32"/>
    <p:sldId id="514" r:id="rId33"/>
    <p:sldId id="515" r:id="rId34"/>
    <p:sldId id="516" r:id="rId35"/>
    <p:sldId id="517" r:id="rId36"/>
    <p:sldId id="518" r:id="rId37"/>
    <p:sldId id="528" r:id="rId38"/>
    <p:sldId id="477" r:id="rId39"/>
    <p:sldId id="479" r:id="rId40"/>
    <p:sldId id="527" r:id="rId41"/>
    <p:sldId id="478" r:id="rId4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3D3D3"/>
    <a:srgbClr val="C2D7E2"/>
    <a:srgbClr val="E1E0D4"/>
    <a:srgbClr val="595959"/>
    <a:srgbClr val="23A54C"/>
    <a:srgbClr val="19B351"/>
    <a:srgbClr val="0C4398"/>
    <a:srgbClr val="00587E"/>
    <a:srgbClr val="005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82690" autoAdjust="0"/>
  </p:normalViewPr>
  <p:slideViewPr>
    <p:cSldViewPr snapToGrid="0">
      <p:cViewPr varScale="1">
        <p:scale>
          <a:sx n="57" d="100"/>
          <a:sy n="57" d="100"/>
        </p:scale>
        <p:origin x="13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690C13-B28F-5244-A46D-BDA3BB259800}" type="datetime1">
              <a:rPr lang="en-US"/>
              <a:pPr>
                <a:defRPr/>
              </a:pPr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73B7501-8481-AA48-8106-978449C85D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24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90464F9-087A-6340-949B-7DFD34A38FA7}" type="datetime1">
              <a:rPr lang="en-US"/>
              <a:pPr>
                <a:defRPr/>
              </a:pPr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F8FE53D-DA31-2B4F-8078-D368B5409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55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EA93FA3-7BA1-8B48-9F20-DB64E83FAB43}" type="slidenum">
              <a:rPr lang="en-US" sz="1200"/>
              <a:pPr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04700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7BE9B69-A599-6045-BCF2-5F9743D97000}" type="slidenum">
              <a:rPr lang="en-US" sz="1200"/>
              <a:pPr/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9478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EEA50D0-D6B0-9143-9ED4-114E5C8EAA1C}" type="slidenum">
              <a:rPr lang="en-US" sz="1200"/>
              <a:pPr/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8735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2AED765-37EC-3A40-B5BC-F2241FE041C8}" type="slidenum">
              <a:rPr lang="en-US" sz="1200"/>
              <a:pPr/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85875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Some form of Aboriginal art has been practiced for at least 40,000 years</a:t>
            </a:r>
          </a:p>
          <a:p>
            <a:pPr marL="171450" indent="-171450">
              <a:buFontTx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It is estimated there are well over 100,000 surviving rock art sites—places with paintings, drawings, stencils, carvings, and figures made out of beeswax</a:t>
            </a:r>
          </a:p>
          <a:p>
            <a:pPr marL="171450" indent="-171450">
              <a:buFontTx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Today, Aboriginal artists paint on such surfaces as sheets of bark, paper, canvas, bodies, houses, cars and use cameras, make films, and produce multimedia works</a:t>
            </a:r>
          </a:p>
          <a:p>
            <a:pPr marL="171450" indent="-171450">
              <a:buFontTx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concern for the land, people, and other creatures has always been important for all Aboriginal groups</a:t>
            </a:r>
          </a:p>
          <a:p>
            <a:pPr marL="171450" indent="-171450">
              <a:buFontTx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slender figure, a “Mimi,” is one of the spirits who taught humans to hunt and paint during one of the early eras of the “Dreaming,” or the creation period</a:t>
            </a:r>
          </a:p>
          <a:p>
            <a:pPr marL="171450" indent="-171450">
              <a:buFontTx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It seems most paintings were not used as a magical aid to hunting. Rather, both X-ray and solid infill animals were more often painted after they were caught and as part of storytelling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558752A-668C-CF45-9ADC-7DC14D0CDE45}" type="slidenum">
              <a:rPr lang="en-US" sz="1200"/>
              <a:pPr/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5183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3783287-F88A-476C-A0ED-A6B6C9572921}" type="slidenum">
              <a:rPr lang="en-US" altLang="en-US" sz="1200" b="0"/>
              <a:pPr/>
              <a:t>37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160171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BE13FE7-0A75-F04F-ADA1-87843767B840}" type="slidenum">
              <a:rPr lang="en-US" sz="1200"/>
              <a:pPr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7379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  <a:defRPr/>
            </a:pPr>
            <a:endParaRPr lang="en-US" dirty="0"/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E92EC21-584F-024D-B331-F79994267909}" type="slidenum">
              <a:rPr lang="en-US" sz="1200"/>
              <a:pPr/>
              <a:t>39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033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D39C9AC-3601-4272-BB05-0BBEAB633E88}" type="slidenum">
              <a:rPr lang="en-US" altLang="en-US" sz="1200" b="0"/>
              <a:pPr/>
              <a:t>40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350034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EF349C2-D52E-824B-8C3A-3483F70A7834}" type="slidenum">
              <a:rPr lang="en-US" sz="1200"/>
              <a:pPr/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2114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9A37F01-0CC7-7A4D-9807-AC4D0182B8B5}" type="slidenum">
              <a:rPr lang="en-US" sz="1200"/>
              <a:pPr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4277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3D963D-DA3C-AF40-B871-BF1D25116DEA}" type="slidenum">
              <a:rPr lang="en-US" sz="1200"/>
              <a:pPr/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28335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/>
              <a:t>Distinctive fabrics associated with Africa also feature prominently in contemporary British-Nigerian artist </a:t>
            </a:r>
            <a:r>
              <a:rPr lang="en-US" sz="1200" b="0" dirty="0" err="1"/>
              <a:t>Yinka</a:t>
            </a:r>
            <a:r>
              <a:rPr lang="en-US" sz="1200" b="0" dirty="0"/>
              <a:t> </a:t>
            </a:r>
            <a:r>
              <a:rPr lang="en-US" sz="1200" b="0" dirty="0" err="1"/>
              <a:t>Shonibare’s</a:t>
            </a:r>
            <a:r>
              <a:rPr lang="en-US" sz="1200" b="0" dirty="0"/>
              <a:t> sculptural installations.</a:t>
            </a:r>
            <a:endParaRPr lang="en-GB" sz="1200" b="0" dirty="0">
              <a:solidFill>
                <a:srgbClr val="BFBF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1A61A-3C1B-4048-93CD-F915F6B889B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3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486790-0A07-084B-B163-44E6F9E75A46}" type="slidenum">
              <a:rPr lang="en-US" sz="1200"/>
              <a:pPr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3936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" panose="02020603050405020304" pitchFamily="18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EDEF6FB1-5AEE-48BE-8CC6-0017286BFA70}" type="slidenum">
              <a:rPr lang="en-US" altLang="en-US" sz="1200" b="0" smtClean="0"/>
              <a:pPr/>
              <a:t>20</a:t>
            </a:fld>
            <a:endParaRPr lang="en-US" altLang="en-US" sz="1200" b="0" smtClean="0"/>
          </a:p>
        </p:txBody>
      </p:sp>
    </p:spTree>
    <p:extLst>
      <p:ext uri="{BB962C8B-B14F-4D97-AF65-F5344CB8AC3E}">
        <p14:creationId xmlns:p14="http://schemas.microsoft.com/office/powerpoint/2010/main" val="3083810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CCD7FB3-92D1-4322-9A75-2C932EBD5646}" type="slidenum">
              <a:rPr lang="en-US" altLang="en-US" sz="1200" b="0" smtClean="0"/>
              <a:pPr/>
              <a:t>21</a:t>
            </a:fld>
            <a:endParaRPr lang="en-US" altLang="en-US" sz="1200" b="0" smtClean="0"/>
          </a:p>
        </p:txBody>
      </p:sp>
    </p:spTree>
    <p:extLst>
      <p:ext uri="{BB962C8B-B14F-4D97-AF65-F5344CB8AC3E}">
        <p14:creationId xmlns:p14="http://schemas.microsoft.com/office/powerpoint/2010/main" val="4122033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EDE0047-5948-43C5-AA61-06E2F99B8AB8}" type="slidenum">
              <a:rPr lang="en-US" altLang="en-US" sz="1200" b="0" smtClean="0"/>
              <a:pPr/>
              <a:t>26</a:t>
            </a:fld>
            <a:endParaRPr lang="en-US" altLang="en-US" sz="1200" b="0" smtClean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45567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31763" y="139700"/>
            <a:ext cx="244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>
                <a:solidFill>
                  <a:srgbClr val="A6A6A6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altLang="en-US" sz="1400" b="1" dirty="0">
                <a:solidFill>
                  <a:srgbClr val="A6A6A6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7081838" y="6627813"/>
            <a:ext cx="2062162" cy="2301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900" dirty="0">
                <a:solidFill>
                  <a:srgbClr val="7F7F7F"/>
                </a:solidFill>
              </a:rPr>
              <a:t>Copyright © 2015 Thames &amp; Hudson </a:t>
            </a:r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3153" y="2892720"/>
            <a:ext cx="8229600" cy="9366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E39-FCDB-B645-8BF6-2D4C9D036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92144"/>
            <a:ext cx="9144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7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pectives Art Horizontal">
    <p:bg>
      <p:bgPr>
        <a:solidFill>
          <a:srgbClr val="C2D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6335319"/>
            <a:ext cx="9144000" cy="522681"/>
          </a:xfrm>
          <a:noFill/>
          <a:ln w="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>
            <a:lvl1pPr marL="0" indent="0">
              <a:buSzPct val="75000"/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1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pectives Art Vertical">
    <p:bg>
      <p:bgPr>
        <a:solidFill>
          <a:srgbClr val="C2D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668131"/>
            <a:ext cx="2130539" cy="4152586"/>
          </a:xfrm>
          <a:noFill/>
          <a:ln w="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anchor="b"/>
          <a:lstStyle>
            <a:lvl1pPr marL="0" indent="0">
              <a:spcBef>
                <a:spcPts val="200"/>
              </a:spcBef>
              <a:buSzPct val="75000"/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68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Artwork Info">
    <p:bg>
      <p:bgPr>
        <a:solidFill>
          <a:srgbClr val="E1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466725" y="830263"/>
            <a:ext cx="1449388" cy="9667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373063" y="6621463"/>
            <a:ext cx="68992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b="1" i="1" dirty="0">
                <a:solidFill>
                  <a:srgbClr val="7F7F7F"/>
                </a:solidFill>
              </a:rPr>
              <a:t>Gateways to Art: Understanding the Visual Arts, </a:t>
            </a:r>
            <a:r>
              <a:rPr lang="en-US" altLang="en-US" sz="900" b="1" dirty="0">
                <a:solidFill>
                  <a:srgbClr val="7F7F7F"/>
                </a:solidFill>
              </a:rPr>
              <a:t>Third Edition,</a:t>
            </a:r>
            <a:r>
              <a:rPr lang="en-US" altLang="en-US" sz="900" b="1" i="1" dirty="0">
                <a:solidFill>
                  <a:srgbClr val="7F7F7F"/>
                </a:solidFill>
              </a:rPr>
              <a:t> </a:t>
            </a:r>
            <a:r>
              <a:rPr lang="en-US" altLang="en-US" sz="900" dirty="0">
                <a:solidFill>
                  <a:srgbClr val="7F7F7F"/>
                </a:solidFill>
              </a:rPr>
              <a:t>Debra J. </a:t>
            </a:r>
            <a:r>
              <a:rPr lang="en-US" altLang="en-US" sz="900" dirty="0" err="1">
                <a:solidFill>
                  <a:srgbClr val="7F7F7F"/>
                </a:solidFill>
              </a:rPr>
              <a:t>DeWitte</a:t>
            </a:r>
            <a:r>
              <a:rPr lang="en-US" altLang="en-US" sz="900" dirty="0">
                <a:solidFill>
                  <a:srgbClr val="7F7F7F"/>
                </a:solidFill>
              </a:rPr>
              <a:t>, Ralph M. </a:t>
            </a:r>
            <a:r>
              <a:rPr lang="en-US" altLang="en-US" sz="900" dirty="0" err="1">
                <a:solidFill>
                  <a:srgbClr val="7F7F7F"/>
                </a:solidFill>
              </a:rPr>
              <a:t>Larmann</a:t>
            </a:r>
            <a:r>
              <a:rPr lang="en-US" altLang="en-US" sz="900" dirty="0">
                <a:solidFill>
                  <a:srgbClr val="7F7F7F"/>
                </a:solidFill>
              </a:rPr>
              <a:t>, and M. Kathryn Shields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cs typeface="+mn-cs"/>
              </a:rPr>
              <a:t>Chapter 3.5  </a:t>
            </a:r>
            <a:r>
              <a:rPr lang="en-US" altLang="en-US" sz="900" b="1">
                <a:cs typeface="+mn-cs"/>
              </a:rPr>
              <a:t>Art of Africa and the Pacific Islands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63393" y="807515"/>
            <a:ext cx="7062073" cy="1063617"/>
          </a:xfrm>
        </p:spPr>
        <p:txBody>
          <a:bodyPr/>
          <a:lstStyle>
            <a:lvl1pPr algn="l"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12015"/>
            <a:ext cx="8229600" cy="4451105"/>
          </a:xfrm>
        </p:spPr>
        <p:txBody>
          <a:bodyPr/>
          <a:lstStyle>
            <a:lvl1pPr>
              <a:spcAft>
                <a:spcPts val="800"/>
              </a:spcAft>
              <a:buClr>
                <a:srgbClr val="0EB263"/>
              </a:buCl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482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Art Horizontal">
    <p:bg>
      <p:bgPr>
        <a:solidFill>
          <a:srgbClr val="E1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6335319"/>
            <a:ext cx="9144000" cy="522681"/>
          </a:xfrm>
          <a:noFill/>
          <a:ln w="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>
            <a:lvl1pPr marL="0" indent="0">
              <a:buSzPct val="75000"/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34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Art Vertical">
    <p:bg>
      <p:bgPr>
        <a:solidFill>
          <a:srgbClr val="E1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668131"/>
            <a:ext cx="2130539" cy="4152586"/>
          </a:xfrm>
          <a:noFill/>
          <a:ln w="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anchor="b"/>
          <a:lstStyle>
            <a:lvl1pPr marL="0" indent="0">
              <a:spcBef>
                <a:spcPts val="200"/>
              </a:spcBef>
              <a:buSzPct val="75000"/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74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73063" y="6621463"/>
            <a:ext cx="67384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b="1" i="1" dirty="0">
                <a:solidFill>
                  <a:srgbClr val="7F7F7F"/>
                </a:solidFill>
              </a:rPr>
              <a:t>Gateways to Art: Understanding the Visual Arts, </a:t>
            </a:r>
            <a:r>
              <a:rPr lang="en-US" altLang="en-US" sz="900" b="1" dirty="0">
                <a:solidFill>
                  <a:srgbClr val="7F7F7F"/>
                </a:solidFill>
              </a:rPr>
              <a:t>Third</a:t>
            </a:r>
            <a:r>
              <a:rPr lang="en-US" altLang="en-US" sz="900" b="1" baseline="0" dirty="0">
                <a:solidFill>
                  <a:srgbClr val="7F7F7F"/>
                </a:solidFill>
              </a:rPr>
              <a:t> </a:t>
            </a:r>
            <a:r>
              <a:rPr lang="en-US" altLang="en-US" sz="900" b="1" dirty="0">
                <a:solidFill>
                  <a:srgbClr val="7F7F7F"/>
                </a:solidFill>
              </a:rPr>
              <a:t>Edition,</a:t>
            </a:r>
            <a:r>
              <a:rPr lang="en-US" altLang="en-US" sz="900" b="1" i="1" dirty="0">
                <a:solidFill>
                  <a:srgbClr val="7F7F7F"/>
                </a:solidFill>
              </a:rPr>
              <a:t> </a:t>
            </a:r>
            <a:r>
              <a:rPr lang="en-US" altLang="en-US" sz="900" dirty="0">
                <a:solidFill>
                  <a:srgbClr val="7F7F7F"/>
                </a:solidFill>
              </a:rPr>
              <a:t>Debra J. </a:t>
            </a:r>
            <a:r>
              <a:rPr lang="en-US" altLang="en-US" sz="900" dirty="0" err="1">
                <a:solidFill>
                  <a:srgbClr val="7F7F7F"/>
                </a:solidFill>
              </a:rPr>
              <a:t>DeWitte</a:t>
            </a:r>
            <a:r>
              <a:rPr lang="en-US" altLang="en-US" sz="900" dirty="0">
                <a:solidFill>
                  <a:srgbClr val="7F7F7F"/>
                </a:solidFill>
              </a:rPr>
              <a:t>, Ralph M. </a:t>
            </a:r>
            <a:r>
              <a:rPr lang="en-US" altLang="en-US" sz="900" dirty="0" err="1">
                <a:solidFill>
                  <a:srgbClr val="7F7F7F"/>
                </a:solidFill>
              </a:rPr>
              <a:t>Larmann</a:t>
            </a:r>
            <a:r>
              <a:rPr lang="en-US" altLang="en-US" sz="900" dirty="0">
                <a:solidFill>
                  <a:srgbClr val="7F7F7F"/>
                </a:solidFill>
              </a:rPr>
              <a:t>, and M. Kathryn Shields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5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rgbClr val="7F7F7F"/>
                </a:solidFill>
                <a:cs typeface="+mn-cs"/>
              </a:rPr>
              <a:t>Chapter 3.5  </a:t>
            </a:r>
            <a:r>
              <a:rPr lang="en-US" altLang="en-US" sz="900" b="1">
                <a:solidFill>
                  <a:srgbClr val="7F7F7F"/>
                </a:solidFill>
                <a:cs typeface="+mn-cs"/>
              </a:rPr>
              <a:t>Art of Africa and the Pacific Islands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73063" y="6621463"/>
            <a:ext cx="67384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b="1" i="1" dirty="0">
                <a:solidFill>
                  <a:srgbClr val="7F7F7F"/>
                </a:solidFill>
              </a:rPr>
              <a:t>Gateways to Art: Understanding the Visual Arts, </a:t>
            </a:r>
            <a:r>
              <a:rPr lang="en-US" altLang="en-US" sz="900" b="1" dirty="0">
                <a:solidFill>
                  <a:srgbClr val="7F7F7F"/>
                </a:solidFill>
              </a:rPr>
              <a:t>Third Edition,</a:t>
            </a:r>
            <a:r>
              <a:rPr lang="en-US" altLang="en-US" sz="900" b="1" i="1" dirty="0">
                <a:solidFill>
                  <a:srgbClr val="7F7F7F"/>
                </a:solidFill>
              </a:rPr>
              <a:t> </a:t>
            </a:r>
            <a:r>
              <a:rPr lang="en-US" altLang="en-US" sz="900" dirty="0">
                <a:solidFill>
                  <a:srgbClr val="7F7F7F"/>
                </a:solidFill>
              </a:rPr>
              <a:t>Debra J. </a:t>
            </a:r>
            <a:r>
              <a:rPr lang="en-US" altLang="en-US" sz="900" dirty="0" err="1">
                <a:solidFill>
                  <a:srgbClr val="7F7F7F"/>
                </a:solidFill>
              </a:rPr>
              <a:t>DeWitte</a:t>
            </a:r>
            <a:r>
              <a:rPr lang="en-US" altLang="en-US" sz="900" dirty="0">
                <a:solidFill>
                  <a:srgbClr val="7F7F7F"/>
                </a:solidFill>
              </a:rPr>
              <a:t>, Ralph M. </a:t>
            </a:r>
            <a:r>
              <a:rPr lang="en-US" altLang="en-US" sz="900" dirty="0" err="1">
                <a:solidFill>
                  <a:srgbClr val="7F7F7F"/>
                </a:solidFill>
              </a:rPr>
              <a:t>Larmann</a:t>
            </a:r>
            <a:r>
              <a:rPr lang="en-US" altLang="en-US" sz="900" dirty="0">
                <a:solidFill>
                  <a:srgbClr val="7F7F7F"/>
                </a:solidFill>
              </a:rPr>
              <a:t>, and M. Kathryn Shields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517525" y="1423988"/>
            <a:ext cx="2441575" cy="1646237"/>
          </a:xfrm>
          <a:prstGeom prst="rect">
            <a:avLst/>
          </a:prstGeom>
          <a:solidFill>
            <a:schemeClr val="tx1"/>
          </a:solidFill>
          <a:ln w="9525">
            <a:solidFill>
              <a:srgbClr val="595959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2954338" y="1339850"/>
            <a:ext cx="23050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>
                <a:solidFill>
                  <a:srgbClr val="595959"/>
                </a:solidFill>
                <a:cs typeface="+mn-cs"/>
              </a:rPr>
              <a:t>Video: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rgbClr val="7F7F7F"/>
                </a:solidFill>
                <a:cs typeface="+mn-cs"/>
              </a:rPr>
              <a:t>Chapter 3.5  </a:t>
            </a:r>
            <a:r>
              <a:rPr lang="en-US" altLang="en-US" sz="900" b="1">
                <a:solidFill>
                  <a:srgbClr val="7F7F7F"/>
                </a:solidFill>
                <a:cs typeface="+mn-cs"/>
              </a:rPr>
              <a:t>Art of Africa and the Pacific Islands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5"/>
          </p:nvPr>
        </p:nvSpPr>
        <p:spPr>
          <a:xfrm>
            <a:off x="2940041" y="1509210"/>
            <a:ext cx="5740400" cy="43876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spcAft>
                <a:spcPts val="400"/>
              </a:spcAft>
              <a:defRPr sz="2200" i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spcAft>
                <a:spcPts val="800"/>
              </a:spcAft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57200" y="663576"/>
            <a:ext cx="8242300" cy="680508"/>
          </a:xfrm>
        </p:spPr>
        <p:txBody>
          <a:bodyPr anchor="b"/>
          <a:lstStyle>
            <a:lvl1pPr algn="l">
              <a:lnSpc>
                <a:spcPct val="90000"/>
              </a:lnSpc>
              <a:defRPr sz="4400" b="1" i="0">
                <a:solidFill>
                  <a:srgbClr val="23A54C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5362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373063" y="6621463"/>
            <a:ext cx="67384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b="1" i="1" dirty="0">
                <a:solidFill>
                  <a:srgbClr val="7F7F7F"/>
                </a:solidFill>
              </a:rPr>
              <a:t>Gateways to Art: Understanding the Visual Arts, </a:t>
            </a:r>
            <a:r>
              <a:rPr lang="en-US" altLang="en-US" sz="900" b="1" dirty="0">
                <a:solidFill>
                  <a:srgbClr val="7F7F7F"/>
                </a:solidFill>
              </a:rPr>
              <a:t>Third Edition,</a:t>
            </a:r>
            <a:r>
              <a:rPr lang="en-US" altLang="en-US" sz="900" b="1" i="1" dirty="0">
                <a:solidFill>
                  <a:srgbClr val="7F7F7F"/>
                </a:solidFill>
              </a:rPr>
              <a:t> </a:t>
            </a:r>
            <a:r>
              <a:rPr lang="en-US" altLang="en-US" sz="900" dirty="0">
                <a:solidFill>
                  <a:srgbClr val="7F7F7F"/>
                </a:solidFill>
              </a:rPr>
              <a:t>Debra J. </a:t>
            </a:r>
            <a:r>
              <a:rPr lang="en-US" altLang="en-US" sz="900" dirty="0" err="1">
                <a:solidFill>
                  <a:srgbClr val="7F7F7F"/>
                </a:solidFill>
              </a:rPr>
              <a:t>DeWitte</a:t>
            </a:r>
            <a:r>
              <a:rPr lang="en-US" altLang="en-US" sz="900" dirty="0">
                <a:solidFill>
                  <a:srgbClr val="7F7F7F"/>
                </a:solidFill>
              </a:rPr>
              <a:t>, Ralph M. </a:t>
            </a:r>
            <a:r>
              <a:rPr lang="en-US" altLang="en-US" sz="900" dirty="0" err="1">
                <a:solidFill>
                  <a:srgbClr val="7F7F7F"/>
                </a:solidFill>
              </a:rPr>
              <a:t>Larmann</a:t>
            </a:r>
            <a:r>
              <a:rPr lang="en-US" altLang="en-US" sz="900" dirty="0">
                <a:solidFill>
                  <a:srgbClr val="7F7F7F"/>
                </a:solidFill>
              </a:rPr>
              <a:t>, and M. Kathryn Shields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517525" y="1423988"/>
            <a:ext cx="2441575" cy="1646237"/>
          </a:xfrm>
          <a:prstGeom prst="rect">
            <a:avLst/>
          </a:prstGeom>
          <a:solidFill>
            <a:schemeClr val="tx1"/>
          </a:solidFill>
          <a:ln w="9525">
            <a:solidFill>
              <a:srgbClr val="595959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954338" y="1339850"/>
            <a:ext cx="23050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>
                <a:solidFill>
                  <a:srgbClr val="595959"/>
                </a:solidFill>
                <a:cs typeface="+mn-cs"/>
              </a:rPr>
              <a:t>Video: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517525" y="3771900"/>
            <a:ext cx="2441575" cy="1646238"/>
          </a:xfrm>
          <a:prstGeom prst="rect">
            <a:avLst/>
          </a:prstGeom>
          <a:solidFill>
            <a:schemeClr val="tx1"/>
          </a:solidFill>
          <a:ln w="9525">
            <a:solidFill>
              <a:srgbClr val="595959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2954338" y="3679825"/>
            <a:ext cx="23050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>
                <a:solidFill>
                  <a:srgbClr val="595959"/>
                </a:solidFill>
                <a:cs typeface="+mn-cs"/>
              </a:rPr>
              <a:t>Video: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rgbClr val="7F7F7F"/>
                </a:solidFill>
                <a:cs typeface="+mn-cs"/>
              </a:rPr>
              <a:t>Chapter 3.5  </a:t>
            </a:r>
            <a:r>
              <a:rPr lang="en-US" altLang="en-US" sz="900" b="1">
                <a:solidFill>
                  <a:srgbClr val="7F7F7F"/>
                </a:solidFill>
                <a:cs typeface="+mn-cs"/>
              </a:rPr>
              <a:t>Art of Africa and the Pacific Islands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3"/>
          </p:nvPr>
        </p:nvSpPr>
        <p:spPr>
          <a:xfrm>
            <a:off x="2946400" y="3848401"/>
            <a:ext cx="5740400" cy="414785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200" b="1" i="1">
                <a:solidFill>
                  <a:srgbClr val="23A54C"/>
                </a:solidFill>
              </a:defRPr>
            </a:lvl1pPr>
            <a:lvl2pPr>
              <a:spcAft>
                <a:spcPts val="400"/>
              </a:spcAft>
              <a:defRPr sz="2200" i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spcAft>
                <a:spcPts val="800"/>
              </a:spcAft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5"/>
          </p:nvPr>
        </p:nvSpPr>
        <p:spPr>
          <a:xfrm>
            <a:off x="2940041" y="1504983"/>
            <a:ext cx="5740400" cy="43876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 i="1">
                <a:solidFill>
                  <a:srgbClr val="23A54C"/>
                </a:solidFill>
              </a:defRPr>
            </a:lvl1pPr>
            <a:lvl2pPr>
              <a:spcAft>
                <a:spcPts val="400"/>
              </a:spcAft>
              <a:defRPr sz="2200" i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spcAft>
                <a:spcPts val="800"/>
              </a:spcAft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6"/>
          <p:cNvSpPr>
            <a:spLocks noGrp="1"/>
          </p:cNvSpPr>
          <p:nvPr>
            <p:ph type="title"/>
          </p:nvPr>
        </p:nvSpPr>
        <p:spPr>
          <a:xfrm>
            <a:off x="457200" y="661461"/>
            <a:ext cx="8242300" cy="680508"/>
          </a:xfrm>
        </p:spPr>
        <p:txBody>
          <a:bodyPr anchor="b"/>
          <a:lstStyle>
            <a:lvl1pPr algn="l">
              <a:lnSpc>
                <a:spcPct val="90000"/>
              </a:lnSpc>
              <a:defRPr sz="4400" b="1" i="0">
                <a:solidFill>
                  <a:srgbClr val="23A54C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516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73063" y="6621463"/>
            <a:ext cx="67384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b="1" i="1" dirty="0">
                <a:solidFill>
                  <a:srgbClr val="7F7F7F"/>
                </a:solidFill>
              </a:rPr>
              <a:t>Gateways to Art: Understanding the Visual Arts, </a:t>
            </a:r>
            <a:r>
              <a:rPr lang="en-US" altLang="en-US" sz="900" b="1" dirty="0">
                <a:solidFill>
                  <a:srgbClr val="7F7F7F"/>
                </a:solidFill>
              </a:rPr>
              <a:t>Third Edition,</a:t>
            </a:r>
            <a:r>
              <a:rPr lang="en-US" altLang="en-US" sz="900" b="1" i="1" dirty="0">
                <a:solidFill>
                  <a:srgbClr val="7F7F7F"/>
                </a:solidFill>
              </a:rPr>
              <a:t> </a:t>
            </a:r>
            <a:r>
              <a:rPr lang="en-US" altLang="en-US" sz="900" dirty="0">
                <a:solidFill>
                  <a:srgbClr val="7F7F7F"/>
                </a:solidFill>
              </a:rPr>
              <a:t>Debra J. </a:t>
            </a:r>
            <a:r>
              <a:rPr lang="en-US" altLang="en-US" sz="900" dirty="0" err="1">
                <a:solidFill>
                  <a:srgbClr val="7F7F7F"/>
                </a:solidFill>
              </a:rPr>
              <a:t>DeWitte</a:t>
            </a:r>
            <a:r>
              <a:rPr lang="en-US" altLang="en-US" sz="900" dirty="0">
                <a:solidFill>
                  <a:srgbClr val="7F7F7F"/>
                </a:solidFill>
              </a:rPr>
              <a:t>, Ralph M. </a:t>
            </a:r>
            <a:r>
              <a:rPr lang="en-US" altLang="en-US" sz="900" dirty="0" err="1">
                <a:solidFill>
                  <a:srgbClr val="7F7F7F"/>
                </a:solidFill>
              </a:rPr>
              <a:t>Larmann</a:t>
            </a:r>
            <a:r>
              <a:rPr lang="en-US" altLang="en-US" sz="900" dirty="0">
                <a:solidFill>
                  <a:srgbClr val="7F7F7F"/>
                </a:solidFill>
              </a:rPr>
              <a:t>, and M. Kathryn Shields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517525" y="862013"/>
            <a:ext cx="2441575" cy="1646237"/>
          </a:xfrm>
          <a:prstGeom prst="rect">
            <a:avLst/>
          </a:prstGeom>
          <a:solidFill>
            <a:schemeClr val="tx1"/>
          </a:solidFill>
          <a:ln w="9525">
            <a:solidFill>
              <a:srgbClr val="595959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2954338" y="777875"/>
            <a:ext cx="23050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>
                <a:solidFill>
                  <a:srgbClr val="595959"/>
                </a:solidFill>
                <a:cs typeface="+mn-cs"/>
              </a:rPr>
              <a:t>Video: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517525" y="2798763"/>
            <a:ext cx="2441575" cy="1646237"/>
          </a:xfrm>
          <a:prstGeom prst="rect">
            <a:avLst/>
          </a:prstGeom>
          <a:solidFill>
            <a:schemeClr val="tx1"/>
          </a:solidFill>
          <a:ln w="9525">
            <a:solidFill>
              <a:srgbClr val="595959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511175" y="4751388"/>
            <a:ext cx="2441575" cy="1646237"/>
          </a:xfrm>
          <a:prstGeom prst="rect">
            <a:avLst/>
          </a:prstGeom>
          <a:solidFill>
            <a:schemeClr val="tx1"/>
          </a:solidFill>
          <a:ln w="9525">
            <a:solidFill>
              <a:srgbClr val="595959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1" name="TextBox 6"/>
          <p:cNvSpPr txBox="1">
            <a:spLocks noChangeArrowheads="1"/>
          </p:cNvSpPr>
          <p:nvPr userDrawn="1"/>
        </p:nvSpPr>
        <p:spPr bwMode="auto">
          <a:xfrm>
            <a:off x="2954338" y="2706688"/>
            <a:ext cx="23050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>
                <a:solidFill>
                  <a:srgbClr val="595959"/>
                </a:solidFill>
                <a:cs typeface="+mn-cs"/>
              </a:rPr>
              <a:t>Video: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2954338" y="4665663"/>
            <a:ext cx="23050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>
                <a:solidFill>
                  <a:srgbClr val="595959"/>
                </a:solidFill>
                <a:cs typeface="+mn-cs"/>
              </a:rPr>
              <a:t>Video: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rgbClr val="7F7F7F"/>
                </a:solidFill>
                <a:cs typeface="+mn-cs"/>
              </a:rPr>
              <a:t>Chapter 3.5  </a:t>
            </a:r>
            <a:r>
              <a:rPr lang="en-US" altLang="en-US" sz="900" b="1">
                <a:solidFill>
                  <a:srgbClr val="7F7F7F"/>
                </a:solidFill>
                <a:cs typeface="+mn-cs"/>
              </a:rPr>
              <a:t>Art of Africa and the Pacific Islands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3"/>
          </p:nvPr>
        </p:nvSpPr>
        <p:spPr>
          <a:xfrm>
            <a:off x="2946400" y="2874761"/>
            <a:ext cx="5740400" cy="41478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1" i="1">
                <a:solidFill>
                  <a:srgbClr val="23A54C"/>
                </a:solidFill>
              </a:defRPr>
            </a:lvl1pPr>
            <a:lvl2pPr>
              <a:spcAft>
                <a:spcPts val="400"/>
              </a:spcAft>
              <a:defRPr sz="2200" i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spcAft>
                <a:spcPts val="800"/>
              </a:spcAft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4"/>
          </p:nvPr>
        </p:nvSpPr>
        <p:spPr>
          <a:xfrm>
            <a:off x="2928760" y="4834377"/>
            <a:ext cx="5740400" cy="4147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i="1">
                <a:solidFill>
                  <a:srgbClr val="23A54C"/>
                </a:solidFill>
              </a:defRPr>
            </a:lvl1pPr>
            <a:lvl2pPr>
              <a:spcAft>
                <a:spcPts val="400"/>
              </a:spcAft>
              <a:defRPr sz="2200" i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spcAft>
                <a:spcPts val="800"/>
              </a:spcAft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5"/>
          </p:nvPr>
        </p:nvSpPr>
        <p:spPr>
          <a:xfrm>
            <a:off x="2940041" y="944076"/>
            <a:ext cx="5740400" cy="43876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 i="1">
                <a:solidFill>
                  <a:srgbClr val="23A54C"/>
                </a:solidFill>
              </a:defRPr>
            </a:lvl1pPr>
            <a:lvl2pPr>
              <a:spcAft>
                <a:spcPts val="400"/>
              </a:spcAft>
              <a:defRPr sz="2200" i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spcAft>
                <a:spcPts val="800"/>
              </a:spcAft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itle 16"/>
          <p:cNvSpPr>
            <a:spLocks noGrp="1"/>
          </p:cNvSpPr>
          <p:nvPr>
            <p:ph type="title"/>
          </p:nvPr>
        </p:nvSpPr>
        <p:spPr>
          <a:xfrm>
            <a:off x="2946400" y="229659"/>
            <a:ext cx="6007100" cy="574674"/>
          </a:xfrm>
        </p:spPr>
        <p:txBody>
          <a:bodyPr anchor="b"/>
          <a:lstStyle>
            <a:lvl1pPr algn="l">
              <a:lnSpc>
                <a:spcPct val="100000"/>
              </a:lnSpc>
              <a:defRPr sz="1400" b="1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107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73063" y="6621463"/>
            <a:ext cx="67384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b="1" i="1" dirty="0">
                <a:solidFill>
                  <a:srgbClr val="7F7F7F"/>
                </a:solidFill>
              </a:rPr>
              <a:t>Gateways to Art: Understanding the Visual Arts, </a:t>
            </a:r>
            <a:r>
              <a:rPr lang="en-US" altLang="en-US" sz="900" b="1" dirty="0">
                <a:solidFill>
                  <a:srgbClr val="7F7F7F"/>
                </a:solidFill>
              </a:rPr>
              <a:t>Third Edition,</a:t>
            </a:r>
            <a:r>
              <a:rPr lang="en-US" altLang="en-US" sz="900" b="1" i="1" dirty="0">
                <a:solidFill>
                  <a:srgbClr val="7F7F7F"/>
                </a:solidFill>
              </a:rPr>
              <a:t> </a:t>
            </a:r>
            <a:r>
              <a:rPr lang="en-US" altLang="en-US" sz="900" dirty="0">
                <a:solidFill>
                  <a:srgbClr val="7F7F7F"/>
                </a:solidFill>
              </a:rPr>
              <a:t>Debra J. </a:t>
            </a:r>
            <a:r>
              <a:rPr lang="en-US" altLang="en-US" sz="900" dirty="0" err="1">
                <a:solidFill>
                  <a:srgbClr val="7F7F7F"/>
                </a:solidFill>
              </a:rPr>
              <a:t>DeWitte</a:t>
            </a:r>
            <a:r>
              <a:rPr lang="en-US" altLang="en-US" sz="900" dirty="0">
                <a:solidFill>
                  <a:srgbClr val="7F7F7F"/>
                </a:solidFill>
              </a:rPr>
              <a:t>, Ralph M. </a:t>
            </a:r>
            <a:r>
              <a:rPr lang="en-US" altLang="en-US" sz="900" dirty="0" err="1">
                <a:solidFill>
                  <a:srgbClr val="7F7F7F"/>
                </a:solidFill>
              </a:rPr>
              <a:t>Larmann</a:t>
            </a:r>
            <a:r>
              <a:rPr lang="en-US" altLang="en-US" sz="900" dirty="0">
                <a:solidFill>
                  <a:srgbClr val="7F7F7F"/>
                </a:solidFill>
              </a:rPr>
              <a:t>, and M. Kathryn Shields</a:t>
            </a:r>
          </a:p>
          <a:p>
            <a:pPr eaLnBrk="1" hangingPunct="1">
              <a:defRPr/>
            </a:pPr>
            <a:endParaRPr lang="en-US" sz="900" dirty="0">
              <a:solidFill>
                <a:srgbClr val="7F7F7F"/>
              </a:solidFill>
              <a:cs typeface="+mn-cs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081838" y="6627813"/>
            <a:ext cx="2062162" cy="2301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900" dirty="0">
                <a:solidFill>
                  <a:srgbClr val="7F7F7F"/>
                </a:solidFill>
              </a:rPr>
              <a:t>Copyright © </a:t>
            </a:r>
            <a:r>
              <a:rPr lang="is-IS" sz="900" dirty="0">
                <a:solidFill>
                  <a:srgbClr val="7F7F7F"/>
                </a:solidFill>
              </a:rPr>
              <a:t>2015</a:t>
            </a:r>
            <a:r>
              <a:rPr lang="en-GB" sz="900" dirty="0">
                <a:solidFill>
                  <a:srgbClr val="7F7F7F"/>
                </a:solidFill>
              </a:rPr>
              <a:t> Thames &amp; Hudson </a:t>
            </a:r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rgbClr val="7F7F7F"/>
                </a:solidFill>
                <a:cs typeface="+mn-cs"/>
              </a:rPr>
              <a:t>Chapter 3.5  </a:t>
            </a:r>
            <a:r>
              <a:rPr lang="en-US" altLang="en-US" sz="900" b="1">
                <a:solidFill>
                  <a:srgbClr val="7F7F7F"/>
                </a:solidFill>
                <a:cs typeface="+mn-cs"/>
              </a:rPr>
              <a:t>Art of Africa and the Pacific Islands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rgbClr val="23A54C"/>
              </a:buClr>
              <a:buFont typeface="+mj-lt"/>
              <a:buAutoNum type="arabicPeriod"/>
              <a:defRPr sz="3600"/>
            </a:lvl1pPr>
            <a:lvl2pPr>
              <a:buClr>
                <a:srgbClr val="0C4398"/>
              </a:buClr>
              <a:defRPr sz="2000"/>
            </a:lvl2pPr>
            <a:lvl3pPr>
              <a:buClr>
                <a:srgbClr val="0C4398"/>
              </a:buClr>
              <a:defRPr sz="1800"/>
            </a:lvl3pPr>
            <a:lvl4pPr>
              <a:buClr>
                <a:srgbClr val="0C4398"/>
              </a:buClr>
              <a:defRPr sz="1600"/>
            </a:lvl4pPr>
            <a:lvl5pPr>
              <a:buClr>
                <a:srgbClr val="0C4398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375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73063" y="6621463"/>
            <a:ext cx="68675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b="1" i="1" dirty="0">
                <a:solidFill>
                  <a:srgbClr val="7F7F7F"/>
                </a:solidFill>
                <a:cs typeface="+mn-cs"/>
              </a:rPr>
              <a:t>Gateways to Art: Understanding the Visual Arts, </a:t>
            </a:r>
            <a:r>
              <a:rPr lang="en-US" altLang="en-US" sz="900" b="1" dirty="0">
                <a:solidFill>
                  <a:srgbClr val="7F7F7F"/>
                </a:solidFill>
                <a:cs typeface="+mn-cs"/>
              </a:rPr>
              <a:t>Third Edition,</a:t>
            </a:r>
            <a:r>
              <a:rPr lang="en-US" altLang="en-US" sz="900" b="1" i="1" dirty="0">
                <a:solidFill>
                  <a:srgbClr val="7F7F7F"/>
                </a:solidFill>
                <a:cs typeface="+mn-cs"/>
              </a:rPr>
              <a:t> </a:t>
            </a:r>
            <a:r>
              <a:rPr lang="en-US" altLang="en-US" sz="900" dirty="0">
                <a:solidFill>
                  <a:srgbClr val="7F7F7F"/>
                </a:solidFill>
                <a:cs typeface="+mn-cs"/>
              </a:rPr>
              <a:t>Debra J. </a:t>
            </a:r>
            <a:r>
              <a:rPr lang="en-US" altLang="en-US" sz="900" dirty="0" err="1">
                <a:solidFill>
                  <a:srgbClr val="7F7F7F"/>
                </a:solidFill>
                <a:cs typeface="+mn-cs"/>
              </a:rPr>
              <a:t>DeWitte</a:t>
            </a:r>
            <a:r>
              <a:rPr lang="en-US" altLang="en-US" sz="900" dirty="0">
                <a:solidFill>
                  <a:srgbClr val="7F7F7F"/>
                </a:solidFill>
                <a:cs typeface="+mn-cs"/>
              </a:rPr>
              <a:t>, Ralph M. </a:t>
            </a:r>
            <a:r>
              <a:rPr lang="en-US" altLang="en-US" sz="900" dirty="0" err="1">
                <a:solidFill>
                  <a:srgbClr val="7F7F7F"/>
                </a:solidFill>
                <a:cs typeface="+mn-cs"/>
              </a:rPr>
              <a:t>Larmann</a:t>
            </a:r>
            <a:r>
              <a:rPr lang="en-US" altLang="en-US" sz="900" dirty="0">
                <a:solidFill>
                  <a:srgbClr val="7F7F7F"/>
                </a:solidFill>
                <a:cs typeface="+mn-cs"/>
              </a:rPr>
              <a:t>, and M. Kathryn Shields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0EB263"/>
              </a:solidFill>
              <a:latin typeface="Arial"/>
              <a:cs typeface="+mn-cs"/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rgbClr val="7F7F7F"/>
                </a:solidFill>
                <a:cs typeface="+mn-cs"/>
              </a:rPr>
              <a:t>Chapter 3.5  </a:t>
            </a:r>
            <a:r>
              <a:rPr lang="en-US" altLang="en-US" sz="900" b="1">
                <a:solidFill>
                  <a:srgbClr val="7F7F7F"/>
                </a:solidFill>
                <a:cs typeface="+mn-cs"/>
              </a:rPr>
              <a:t>Art of Africa and the Pacific Islands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800"/>
              </a:spcAft>
              <a:buClr>
                <a:srgbClr val="0EB263"/>
              </a:buClr>
              <a:defRPr sz="3600"/>
            </a:lvl1pPr>
            <a:lvl2pPr>
              <a:spcAft>
                <a:spcPts val="800"/>
              </a:spcAft>
              <a:buClr>
                <a:srgbClr val="0EB263"/>
              </a:buClr>
              <a:defRPr sz="3600"/>
            </a:lvl2pPr>
            <a:lvl3pPr>
              <a:spcAft>
                <a:spcPts val="800"/>
              </a:spcAft>
              <a:buClr>
                <a:srgbClr val="0EB263"/>
              </a:buClr>
              <a:defRPr sz="3600"/>
            </a:lvl3pPr>
            <a:lvl4pPr>
              <a:spcAft>
                <a:spcPts val="800"/>
              </a:spcAft>
              <a:buClr>
                <a:srgbClr val="0EB263"/>
              </a:buClr>
              <a:defRPr sz="3600"/>
            </a:lvl4pPr>
            <a:lvl5pPr>
              <a:spcAft>
                <a:spcPts val="800"/>
              </a:spcAft>
              <a:buClr>
                <a:srgbClr val="0EB263"/>
              </a:buCl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9119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5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rgbClr val="7F7F7F"/>
                </a:solidFill>
                <a:cs typeface="+mn-cs"/>
              </a:rPr>
              <a:t>Chapter 3.5  </a:t>
            </a:r>
            <a:r>
              <a:rPr lang="en-US" altLang="en-US" sz="900" b="1">
                <a:solidFill>
                  <a:srgbClr val="7F7F7F"/>
                </a:solidFill>
                <a:cs typeface="+mn-cs"/>
              </a:rPr>
              <a:t>Art of Africa and the Pacific Islands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4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rgbClr val="7F7F7F"/>
                </a:solidFill>
                <a:cs typeface="+mn-cs"/>
              </a:rPr>
              <a:t>Chapter 3.5  </a:t>
            </a:r>
            <a:r>
              <a:rPr lang="en-US" altLang="en-US" sz="900" b="1">
                <a:solidFill>
                  <a:srgbClr val="7F7F7F"/>
                </a:solidFill>
                <a:cs typeface="+mn-cs"/>
              </a:rPr>
              <a:t>Art of Africa and the Pacific Islands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6316" y="1193800"/>
            <a:ext cx="8049683" cy="5461000"/>
          </a:xfrm>
        </p:spPr>
        <p:txBody>
          <a:bodyPr/>
          <a:lstStyle>
            <a:lvl1pPr marL="571500" indent="-571500">
              <a:spcBef>
                <a:spcPts val="0"/>
              </a:spcBef>
              <a:spcAft>
                <a:spcPts val="200"/>
              </a:spcAft>
              <a:buNone/>
              <a:defRPr sz="1200" b="0">
                <a:solidFill>
                  <a:srgbClr val="000000"/>
                </a:solidFill>
              </a:defRPr>
            </a:lvl1pPr>
            <a:lvl2pPr>
              <a:spcAft>
                <a:spcPts val="800"/>
              </a:spcAft>
              <a:buNone/>
              <a:defRPr/>
            </a:lvl2pPr>
            <a:lvl3pPr>
              <a:spcAft>
                <a:spcPts val="800"/>
              </a:spcAft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5651" y="663576"/>
            <a:ext cx="8968349" cy="517524"/>
          </a:xfrm>
        </p:spPr>
        <p:txBody>
          <a:bodyPr/>
          <a:lstStyle>
            <a:lvl1pPr>
              <a:lnSpc>
                <a:spcPct val="90000"/>
              </a:lnSpc>
              <a:defRPr sz="4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7953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rtwork Vertic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 sz="4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9750" y="2525713"/>
            <a:ext cx="2446338" cy="4052887"/>
          </a:xfrm>
        </p:spPr>
        <p:txBody>
          <a:bodyPr/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3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twork Horizon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6335319"/>
            <a:ext cx="9144000" cy="522681"/>
          </a:xfrm>
          <a:noFill/>
          <a:ln w="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>
            <a:lvl1pPr marL="0" indent="0">
              <a:buSzPct val="75000"/>
              <a:buFontTx/>
              <a:buNone/>
              <a:defRPr sz="1200" b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9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twork Vertic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668131"/>
            <a:ext cx="2130539" cy="4152586"/>
          </a:xfrm>
          <a:noFill/>
          <a:ln w="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anchor="b"/>
          <a:lstStyle>
            <a:lvl1pPr marL="0" indent="0">
              <a:spcBef>
                <a:spcPts val="200"/>
              </a:spcBef>
              <a:buSzPct val="75000"/>
              <a:buFontTx/>
              <a:buNone/>
              <a:defRPr sz="1200" b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rgbClr val="BFBFB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9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twork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466725" y="830263"/>
            <a:ext cx="1449388" cy="9667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373063" y="6621463"/>
            <a:ext cx="67384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b="1" i="1" dirty="0">
                <a:solidFill>
                  <a:srgbClr val="7F7F7F"/>
                </a:solidFill>
              </a:rPr>
              <a:t>Gateways to Art: Understanding the Visual Arts, </a:t>
            </a:r>
            <a:r>
              <a:rPr lang="en-US" altLang="en-US" sz="900" b="1" dirty="0">
                <a:solidFill>
                  <a:srgbClr val="7F7F7F"/>
                </a:solidFill>
              </a:rPr>
              <a:t>Third Edition,</a:t>
            </a:r>
            <a:r>
              <a:rPr lang="en-US" altLang="en-US" sz="900" b="1" i="1" dirty="0">
                <a:solidFill>
                  <a:srgbClr val="7F7F7F"/>
                </a:solidFill>
              </a:rPr>
              <a:t> </a:t>
            </a:r>
            <a:r>
              <a:rPr lang="en-US" altLang="en-US" sz="900" dirty="0">
                <a:solidFill>
                  <a:srgbClr val="7F7F7F"/>
                </a:solidFill>
              </a:rPr>
              <a:t>Debra J. </a:t>
            </a:r>
            <a:r>
              <a:rPr lang="en-US" altLang="en-US" sz="900" dirty="0" err="1">
                <a:solidFill>
                  <a:srgbClr val="7F7F7F"/>
                </a:solidFill>
              </a:rPr>
              <a:t>DeWitte</a:t>
            </a:r>
            <a:r>
              <a:rPr lang="en-US" altLang="en-US" sz="900" dirty="0">
                <a:solidFill>
                  <a:srgbClr val="7F7F7F"/>
                </a:solidFill>
              </a:rPr>
              <a:t>, Ralph M. </a:t>
            </a:r>
            <a:r>
              <a:rPr lang="en-US" altLang="en-US" sz="900" dirty="0" err="1">
                <a:solidFill>
                  <a:srgbClr val="7F7F7F"/>
                </a:solidFill>
              </a:rPr>
              <a:t>Larmann</a:t>
            </a:r>
            <a:r>
              <a:rPr lang="en-US" altLang="en-US" sz="900" dirty="0">
                <a:solidFill>
                  <a:srgbClr val="7F7F7F"/>
                </a:solidFill>
              </a:rPr>
              <a:t>, and M. Kathryn Shields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A6A6A6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rgbClr val="7F7F7F"/>
                </a:solidFill>
                <a:cs typeface="+mn-cs"/>
              </a:rPr>
              <a:t>Chapter 3.5  </a:t>
            </a:r>
            <a:r>
              <a:rPr lang="en-US" altLang="en-US" sz="900" b="1">
                <a:solidFill>
                  <a:srgbClr val="7F7F7F"/>
                </a:solidFill>
                <a:cs typeface="+mn-cs"/>
              </a:rPr>
              <a:t>Art of Africa and the Pacific Islands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63394" y="812801"/>
            <a:ext cx="6723406" cy="1003300"/>
          </a:xfrm>
        </p:spPr>
        <p:txBody>
          <a:bodyPr/>
          <a:lstStyle>
            <a:lvl1pPr algn="l">
              <a:defRPr sz="4400"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851142"/>
            <a:ext cx="8229600" cy="4451105"/>
          </a:xfrm>
        </p:spPr>
        <p:txBody>
          <a:bodyPr/>
          <a:lstStyle>
            <a:lvl1pPr>
              <a:spcAft>
                <a:spcPts val="800"/>
              </a:spcAft>
              <a:buClr>
                <a:srgbClr val="0EB263"/>
              </a:buClr>
              <a:defRPr sz="3600"/>
            </a:lvl1pPr>
            <a:lvl2pPr>
              <a:spcAft>
                <a:spcPts val="800"/>
              </a:spcAft>
              <a:buClr>
                <a:srgbClr val="0EB263"/>
              </a:buClr>
              <a:defRPr sz="3600"/>
            </a:lvl2pPr>
            <a:lvl3pPr>
              <a:spcAft>
                <a:spcPts val="800"/>
              </a:spcAft>
              <a:buClr>
                <a:srgbClr val="0EB263"/>
              </a:buClr>
              <a:defRPr sz="3600"/>
            </a:lvl3pPr>
            <a:lvl4pPr>
              <a:spcAft>
                <a:spcPts val="800"/>
              </a:spcAft>
              <a:buClr>
                <a:srgbClr val="0EB263"/>
              </a:buClr>
              <a:defRPr sz="3600"/>
            </a:lvl4pPr>
            <a:lvl5pPr>
              <a:spcAft>
                <a:spcPts val="800"/>
              </a:spcAft>
              <a:buClr>
                <a:srgbClr val="0EB263"/>
              </a:buCl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704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teway Title Info">
    <p:bg>
      <p:bgPr>
        <a:solidFill>
          <a:srgbClr val="005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466725" y="830263"/>
            <a:ext cx="1449388" cy="9667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373063" y="6621463"/>
            <a:ext cx="67384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b="1" i="1" dirty="0">
                <a:solidFill>
                  <a:srgbClr val="FFFFFF"/>
                </a:solidFill>
              </a:rPr>
              <a:t>Gateways to Art: Understanding the Visual Arts, </a:t>
            </a:r>
            <a:r>
              <a:rPr lang="en-US" altLang="en-US" sz="900" b="1" dirty="0">
                <a:solidFill>
                  <a:srgbClr val="FFFFFF"/>
                </a:solidFill>
              </a:rPr>
              <a:t>Third Edition,</a:t>
            </a:r>
            <a:r>
              <a:rPr lang="en-US" altLang="en-US" sz="900" b="1" i="1" dirty="0">
                <a:solidFill>
                  <a:srgbClr val="FFFFFF"/>
                </a:solidFill>
              </a:rPr>
              <a:t> </a:t>
            </a:r>
            <a:r>
              <a:rPr lang="en-US" altLang="en-US" sz="900" dirty="0">
                <a:solidFill>
                  <a:srgbClr val="FFFFFF"/>
                </a:solidFill>
              </a:rPr>
              <a:t>Debra J. </a:t>
            </a:r>
            <a:r>
              <a:rPr lang="en-US" altLang="en-US" sz="900" dirty="0" err="1">
                <a:solidFill>
                  <a:srgbClr val="FFFFFF"/>
                </a:solidFill>
              </a:rPr>
              <a:t>DeWitte</a:t>
            </a:r>
            <a:r>
              <a:rPr lang="en-US" altLang="en-US" sz="900" dirty="0">
                <a:solidFill>
                  <a:srgbClr val="FFFFFF"/>
                </a:solidFill>
              </a:rPr>
              <a:t>, Ralph M. </a:t>
            </a:r>
            <a:r>
              <a:rPr lang="en-US" altLang="en-US" sz="900" dirty="0" err="1">
                <a:solidFill>
                  <a:srgbClr val="FFFFFF"/>
                </a:solidFill>
              </a:rPr>
              <a:t>Larmann</a:t>
            </a:r>
            <a:r>
              <a:rPr lang="en-US" altLang="en-US" sz="900" dirty="0">
                <a:solidFill>
                  <a:srgbClr val="FFFFFF"/>
                </a:solidFill>
              </a:rPr>
              <a:t>, and M. Kathryn Shields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973263" y="715963"/>
            <a:ext cx="3335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800" b="1" dirty="0">
                <a:solidFill>
                  <a:srgbClr val="D9D9D9"/>
                </a:solidFill>
                <a:latin typeface="Arial"/>
                <a:cs typeface="Arial"/>
              </a:rPr>
              <a:t>Gateway to Art: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chemeClr val="bg1"/>
                </a:solidFill>
                <a:cs typeface="+mn-cs"/>
              </a:rPr>
              <a:t>Chapter 3.5  </a:t>
            </a:r>
            <a:r>
              <a:rPr lang="en-US" altLang="en-US" sz="900" b="1">
                <a:solidFill>
                  <a:schemeClr val="bg1"/>
                </a:solidFill>
                <a:cs typeface="+mn-cs"/>
              </a:rPr>
              <a:t>Art of Africa and the Pacific Islands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63393" y="1024461"/>
            <a:ext cx="7062073" cy="846671"/>
          </a:xfrm>
        </p:spPr>
        <p:txBody>
          <a:bodyPr anchor="t"/>
          <a:lstStyle>
            <a:lvl1pPr algn="l"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12015"/>
            <a:ext cx="8229600" cy="4451105"/>
          </a:xfrm>
        </p:spPr>
        <p:txBody>
          <a:bodyPr/>
          <a:lstStyle>
            <a:lvl1pPr>
              <a:spcAft>
                <a:spcPts val="800"/>
              </a:spcAft>
              <a:buClr>
                <a:srgbClr val="0EB263"/>
              </a:buClr>
              <a:defRPr sz="3600" baseline="0">
                <a:solidFill>
                  <a:schemeClr val="bg1">
                    <a:lumMod val="95000"/>
                  </a:schemeClr>
                </a:solidFill>
              </a:defRPr>
            </a:lvl1pPr>
            <a:lvl2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bg1">
                    <a:lumMod val="95000"/>
                  </a:schemeClr>
                </a:solidFill>
              </a:defRPr>
            </a:lvl2pPr>
            <a:lvl3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bg1">
                    <a:lumMod val="95000"/>
                  </a:schemeClr>
                </a:solidFill>
              </a:defRPr>
            </a:lvl3pPr>
            <a:lvl4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bg1">
                    <a:lumMod val="95000"/>
                  </a:schemeClr>
                </a:solidFill>
              </a:defRPr>
            </a:lvl4pPr>
            <a:lvl5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538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teway Art Horizontal">
    <p:bg>
      <p:bgPr>
        <a:solidFill>
          <a:srgbClr val="005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6335319"/>
            <a:ext cx="9144000" cy="522681"/>
          </a:xfrm>
          <a:noFill/>
          <a:ln w="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>
            <a:lvl1pPr marL="0" indent="0">
              <a:buSzPct val="75000"/>
              <a:buFontTx/>
              <a:buNone/>
              <a:defRPr sz="1200" b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924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teway Art Vertical">
    <p:bg>
      <p:bgPr>
        <a:solidFill>
          <a:srgbClr val="005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668131"/>
            <a:ext cx="2311400" cy="4152586"/>
          </a:xfrm>
          <a:noFill/>
          <a:ln w="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anchor="b"/>
          <a:lstStyle>
            <a:lvl1pPr marL="0" indent="0">
              <a:spcBef>
                <a:spcPts val="200"/>
              </a:spcBef>
              <a:buSzPct val="75000"/>
              <a:buFontTx/>
              <a:buNone/>
              <a:defRPr sz="1200" b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4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pectives Title Info">
    <p:bg>
      <p:bgPr>
        <a:solidFill>
          <a:srgbClr val="C2D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466725" y="830263"/>
            <a:ext cx="1449388" cy="9667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373063" y="6621463"/>
            <a:ext cx="67384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b="1" i="1" dirty="0">
                <a:solidFill>
                  <a:srgbClr val="7F7F7F"/>
                </a:solidFill>
              </a:rPr>
              <a:t>Gateways to Art: Understanding the Visual Arts, </a:t>
            </a:r>
            <a:r>
              <a:rPr lang="en-US" altLang="en-US" sz="900" b="1" dirty="0">
                <a:solidFill>
                  <a:srgbClr val="7F7F7F"/>
                </a:solidFill>
              </a:rPr>
              <a:t>Third Edition,</a:t>
            </a:r>
            <a:r>
              <a:rPr lang="en-US" altLang="en-US" sz="900" b="1" i="1" dirty="0">
                <a:solidFill>
                  <a:srgbClr val="7F7F7F"/>
                </a:solidFill>
              </a:rPr>
              <a:t> </a:t>
            </a:r>
            <a:r>
              <a:rPr lang="en-US" altLang="en-US" sz="900" dirty="0">
                <a:solidFill>
                  <a:srgbClr val="7F7F7F"/>
                </a:solidFill>
              </a:rPr>
              <a:t>Debra J. </a:t>
            </a:r>
            <a:r>
              <a:rPr lang="en-US" altLang="en-US" sz="900" dirty="0" err="1">
                <a:solidFill>
                  <a:srgbClr val="7F7F7F"/>
                </a:solidFill>
              </a:rPr>
              <a:t>DeWitte</a:t>
            </a:r>
            <a:r>
              <a:rPr lang="en-US" altLang="en-US" sz="900" dirty="0">
                <a:solidFill>
                  <a:srgbClr val="7F7F7F"/>
                </a:solidFill>
              </a:rPr>
              <a:t>, Ralph M. </a:t>
            </a:r>
            <a:r>
              <a:rPr lang="en-US" altLang="en-US" sz="900" dirty="0" err="1">
                <a:solidFill>
                  <a:srgbClr val="7F7F7F"/>
                </a:solidFill>
              </a:rPr>
              <a:t>Larmann</a:t>
            </a:r>
            <a:r>
              <a:rPr lang="en-US" altLang="en-US" sz="900" dirty="0">
                <a:solidFill>
                  <a:srgbClr val="7F7F7F"/>
                </a:solidFill>
              </a:rPr>
              <a:t>, and M. Kathryn Shields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973263" y="703263"/>
            <a:ext cx="2420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800" b="1" dirty="0">
                <a:solidFill>
                  <a:srgbClr val="0EB263"/>
                </a:solidFill>
                <a:latin typeface="Arial"/>
                <a:cs typeface="Arial"/>
              </a:rPr>
              <a:t>Perspectives on Art: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31763" y="139700"/>
            <a:ext cx="244792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latin typeface="Arial"/>
                <a:cs typeface="Arial"/>
              </a:rPr>
              <a:t>PART 3</a:t>
            </a:r>
          </a:p>
          <a:p>
            <a:pPr eaLnBrk="1" hangingPunct="1">
              <a:defRPr/>
            </a:pPr>
            <a:r>
              <a:rPr lang="en-US" sz="1400" b="1" dirty="0">
                <a:latin typeface="Arial"/>
                <a:cs typeface="Arial"/>
              </a:rPr>
              <a:t>HISTORY AND CONTEXT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-7938" y="228600"/>
            <a:ext cx="182563" cy="1147763"/>
          </a:xfrm>
          <a:prstGeom prst="rect">
            <a:avLst/>
          </a:prstGeom>
          <a:solidFill>
            <a:srgbClr val="23A54C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 bwMode="auto">
          <a:xfrm>
            <a:off x="4783138" y="0"/>
            <a:ext cx="4327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rgbClr val="000000"/>
                </a:solidFill>
                <a:cs typeface="+mn-cs"/>
              </a:rPr>
              <a:t>Chapter 3.5  </a:t>
            </a:r>
            <a:r>
              <a:rPr lang="en-US" altLang="en-US" sz="900" b="1">
                <a:solidFill>
                  <a:srgbClr val="000000"/>
                </a:solidFill>
                <a:cs typeface="+mn-cs"/>
              </a:rPr>
              <a:t>Art of Africa and the Pacific Islands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63393" y="1024461"/>
            <a:ext cx="7062073" cy="846671"/>
          </a:xfrm>
        </p:spPr>
        <p:txBody>
          <a:bodyPr anchor="t"/>
          <a:lstStyle>
            <a:lvl1pPr algn="l"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12015"/>
            <a:ext cx="8229600" cy="4451105"/>
          </a:xfrm>
        </p:spPr>
        <p:txBody>
          <a:bodyPr/>
          <a:lstStyle>
            <a:lvl1pPr>
              <a:spcAft>
                <a:spcPts val="800"/>
              </a:spcAft>
              <a:buClr>
                <a:srgbClr val="0EB263"/>
              </a:buCl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spcAft>
                <a:spcPts val="800"/>
              </a:spcAft>
              <a:buClr>
                <a:srgbClr val="0EB263"/>
              </a:buCl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82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63575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4813"/>
            <a:ext cx="8229600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713" r:id="rId20"/>
    <p:sldLayoutId id="2147484714" r:id="rId21"/>
    <p:sldLayoutId id="2147484715" r:id="rId22"/>
  </p:sldLayoutIdLst>
  <p:txStyles>
    <p:titleStyle>
      <a:lvl1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rgbClr val="19B351"/>
          </a:solidFill>
          <a:latin typeface="Arial"/>
          <a:ea typeface="ＭＳ Ｐゴシック" pitchFamily="-65" charset="-128"/>
          <a:cs typeface="ＭＳ Ｐゴシック" charset="-128"/>
        </a:defRPr>
      </a:lvl1pPr>
      <a:lvl2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19B351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2pPr>
      <a:lvl3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19B351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3pPr>
      <a:lvl4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19B351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4pPr>
      <a:lvl5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19B351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ts val="200"/>
        </a:spcBef>
        <a:spcAft>
          <a:spcPct val="0"/>
        </a:spcAft>
        <a:buClr>
          <a:srgbClr val="23A54C"/>
        </a:buClr>
        <a:buFont typeface="Wingdings" charset="0"/>
        <a:buChar char="§"/>
        <a:defRPr sz="3600" b="1" kern="1200">
          <a:solidFill>
            <a:srgbClr val="595959"/>
          </a:solidFill>
          <a:latin typeface="Arial"/>
          <a:ea typeface="ＭＳ Ｐゴシック" pitchFamily="-65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ts val="200"/>
        </a:spcBef>
        <a:spcAft>
          <a:spcPct val="0"/>
        </a:spcAft>
        <a:buClr>
          <a:srgbClr val="23A54C"/>
        </a:buClr>
        <a:buSzPct val="50000"/>
        <a:buFont typeface="Wingdings" charset="0"/>
        <a:buChar char="u"/>
        <a:defRPr sz="3600" b="1" kern="1200">
          <a:solidFill>
            <a:srgbClr val="595959"/>
          </a:solidFill>
          <a:latin typeface="Arial"/>
          <a:ea typeface="ＭＳ Ｐゴシック" pitchFamily="-65" charset="-128"/>
          <a:cs typeface="ＭＳ Ｐゴシック" charset="-128"/>
        </a:defRPr>
      </a:lvl2pPr>
      <a:lvl3pPr marL="1143000" indent="-228600" algn="l" defTabSz="457200" rtl="0" eaLnBrk="0" fontAlgn="base" hangingPunct="0">
        <a:spcBef>
          <a:spcPts val="200"/>
        </a:spcBef>
        <a:spcAft>
          <a:spcPct val="0"/>
        </a:spcAft>
        <a:buClr>
          <a:srgbClr val="23A54C"/>
        </a:buClr>
        <a:buFont typeface="Arial" charset="0"/>
        <a:buChar char="•"/>
        <a:defRPr sz="3600" b="1" kern="1200">
          <a:solidFill>
            <a:srgbClr val="595959"/>
          </a:solidFill>
          <a:latin typeface="Arial"/>
          <a:ea typeface="ＭＳ Ｐゴシック" pitchFamily="-65" charset="-128"/>
          <a:cs typeface="ＭＳ Ｐゴシック" charset="-128"/>
        </a:defRPr>
      </a:lvl3pPr>
      <a:lvl4pPr marL="1600200" indent="-228600" algn="l" defTabSz="457200" rtl="0" eaLnBrk="0" fontAlgn="base" hangingPunct="0">
        <a:spcBef>
          <a:spcPts val="200"/>
        </a:spcBef>
        <a:spcAft>
          <a:spcPct val="0"/>
        </a:spcAft>
        <a:buClr>
          <a:srgbClr val="23A54C"/>
        </a:buClr>
        <a:buSzPct val="50000"/>
        <a:buFont typeface="Wingdings" charset="0"/>
        <a:buChar char="v"/>
        <a:defRPr sz="3600" b="1" kern="1200">
          <a:solidFill>
            <a:srgbClr val="595959"/>
          </a:solidFill>
          <a:latin typeface="Arial"/>
          <a:ea typeface="ＭＳ Ｐゴシック" pitchFamily="-65" charset="-128"/>
          <a:cs typeface="ＭＳ Ｐゴシック" charset="-128"/>
        </a:defRPr>
      </a:lvl4pPr>
      <a:lvl5pPr marL="2057400" indent="-228600" algn="l" defTabSz="457200" rtl="0" eaLnBrk="0" fontAlgn="base" hangingPunct="0">
        <a:spcBef>
          <a:spcPts val="200"/>
        </a:spcBef>
        <a:spcAft>
          <a:spcPct val="0"/>
        </a:spcAft>
        <a:buClr>
          <a:srgbClr val="23A54C"/>
        </a:buClr>
        <a:buSzPct val="50000"/>
        <a:buFont typeface="Wingdings" charset="0"/>
        <a:buChar char="q"/>
        <a:defRPr sz="3600" b="1" kern="1200">
          <a:solidFill>
            <a:srgbClr val="595959"/>
          </a:solidFill>
          <a:latin typeface="Arial"/>
          <a:ea typeface="ＭＳ Ｐゴシック" pitchFamily="-65" charset="-128"/>
          <a:cs typeface="ＭＳ Ｐゴシック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53" y="2256166"/>
            <a:ext cx="8229600" cy="1573180"/>
          </a:xfrm>
        </p:spPr>
        <p:txBody>
          <a:bodyPr/>
          <a:lstStyle/>
          <a:p>
            <a:pPr algn="l"/>
            <a:r>
              <a:rPr lang="en-US" dirty="0">
                <a:cs typeface="Arial"/>
              </a:rPr>
              <a:t>Chapter 3.5</a:t>
            </a:r>
            <a:br>
              <a:rPr lang="en-US" dirty="0">
                <a:cs typeface="Arial"/>
              </a:rPr>
            </a:br>
            <a:r>
              <a:rPr lang="en-US" dirty="0">
                <a:solidFill>
                  <a:srgbClr val="595959"/>
                </a:solidFill>
                <a:cs typeface="Arial"/>
              </a:rPr>
              <a:t>Art of Africa and the </a:t>
            </a:r>
            <a:br>
              <a:rPr lang="en-US" dirty="0">
                <a:solidFill>
                  <a:srgbClr val="595959"/>
                </a:solidFill>
                <a:cs typeface="Arial"/>
              </a:rPr>
            </a:br>
            <a:r>
              <a:rPr lang="en-US" dirty="0">
                <a:solidFill>
                  <a:srgbClr val="595959"/>
                </a:solidFill>
                <a:cs typeface="Arial"/>
              </a:rPr>
              <a:t>Pacific Islands</a:t>
            </a:r>
            <a:r>
              <a:rPr lang="en-US" dirty="0">
                <a:solidFill>
                  <a:srgbClr val="595959"/>
                </a:solidFill>
              </a:rPr>
              <a:t/>
            </a:r>
            <a:br>
              <a:rPr lang="en-US" dirty="0">
                <a:solidFill>
                  <a:srgbClr val="595959"/>
                </a:solidFill>
              </a:rPr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5396" y="109543"/>
            <a:ext cx="2766871" cy="4714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1.7.9 </a:t>
            </a: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</a:rPr>
              <a:t>Nigerian Ife artist, Figure of Oni, early 14th–15th century. Brass with lead, height 18⅜". National Museum, Ife, Nigeria</a:t>
            </a:r>
          </a:p>
        </p:txBody>
      </p:sp>
      <p:pic>
        <p:nvPicPr>
          <p:cNvPr id="73731" name="Picture 2" descr="Brass sculpture depicting a standing man (the Oni) in clothing and adornments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7" y="109543"/>
            <a:ext cx="2650912" cy="650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00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23475"/>
            <a:ext cx="2665141" cy="460183"/>
          </a:xfrm>
        </p:spPr>
        <p:txBody>
          <a:bodyPr/>
          <a:lstStyle/>
          <a:p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Standing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male figure (</a:t>
            </a:r>
            <a:r>
              <a:rPr lang="en-US" sz="2000" b="0" i="1" dirty="0" err="1">
                <a:latin typeface="Arial" charset="0"/>
                <a:ea typeface="ＭＳ Ｐゴシック" charset="0"/>
                <a:cs typeface="Arial" charset="0"/>
              </a:rPr>
              <a:t>nkisi</a:t>
            </a:r>
            <a:r>
              <a:rPr lang="en-US" sz="2000" b="0" i="1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sz="2000" b="0" i="1" dirty="0" err="1">
                <a:latin typeface="Arial" charset="0"/>
                <a:ea typeface="ＭＳ Ｐゴシック" charset="0"/>
                <a:cs typeface="Arial" charset="0"/>
              </a:rPr>
              <a:t>nkondi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)=Sacred Medicine Hunter</a:t>
            </a:r>
            <a:b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US" sz="2000" b="0" dirty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Made by </a:t>
            </a:r>
            <a:r>
              <a:rPr lang="en-US" sz="2000" b="0" dirty="0" err="1" smtClean="0">
                <a:latin typeface="Arial" charset="0"/>
                <a:ea typeface="ＭＳ Ｐゴシック" charset="0"/>
                <a:cs typeface="Arial" charset="0"/>
              </a:rPr>
              <a:t>Yombe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 (</a:t>
            </a:r>
            <a:r>
              <a:rPr lang="en-US" sz="2000" b="0" dirty="0" err="1" smtClean="0">
                <a:latin typeface="Arial" charset="0"/>
                <a:ea typeface="ＭＳ Ｐゴシック" charset="0"/>
                <a:cs typeface="Arial" charset="0"/>
              </a:rPr>
              <a:t>Kongo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 area of West Africa)</a:t>
            </a:r>
            <a:endParaRPr lang="en-US" sz="2000" b="0" dirty="0"/>
          </a:p>
        </p:txBody>
      </p:sp>
      <p:sp>
        <p:nvSpPr>
          <p:cNvPr id="29697" name="Text Placeholder 6"/>
          <p:cNvSpPr>
            <a:spLocks noGrp="1"/>
          </p:cNvSpPr>
          <p:nvPr>
            <p:ph type="body" idx="1"/>
          </p:nvPr>
        </p:nvSpPr>
        <p:spPr>
          <a:xfrm>
            <a:off x="133815" y="128642"/>
            <a:ext cx="3242794" cy="3296932"/>
          </a:xfrm>
          <a:ln/>
        </p:spPr>
        <p:txBody>
          <a:bodyPr/>
          <a:lstStyle/>
          <a:p>
            <a:r>
              <a:rPr lang="en-US" sz="2000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3.5.4 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Standing male figure (</a:t>
            </a:r>
            <a:r>
              <a:rPr lang="en-US" sz="20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nkisi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nkondi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), late 19th century. Wood, iron, raffia, ceramic, kaolin pigment, red camwood powder (</a:t>
            </a:r>
            <a:r>
              <a:rPr lang="en-US" sz="20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tukula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), resin, dirt, leaves, animal skin, </a:t>
            </a:r>
            <a:r>
              <a:rPr lang="en-US" sz="2000" dirty="0" smtClean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and 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cowrie shell, 43¾ × 15½ × 11”. Dallas Museum of Art, Texas</a:t>
            </a:r>
          </a:p>
        </p:txBody>
      </p:sp>
      <p:pic>
        <p:nvPicPr>
          <p:cNvPr id="36867" name="Picture 8" descr="Wooden, standing male figure.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9204" y="128642"/>
            <a:ext cx="2410874" cy="652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457200" y="663575"/>
            <a:ext cx="8352788" cy="936625"/>
          </a:xfrm>
        </p:spPr>
        <p:txBody>
          <a:bodyPr/>
          <a:lstStyle/>
          <a:p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Personal Stories </a:t>
            </a:r>
            <a:r>
              <a:rPr lang="en-US" sz="3600" dirty="0" smtClean="0">
                <a:latin typeface="Arial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Symbolism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In Africa, information has traditionally been shared orally or visually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Abstract designs and patterns</a:t>
            </a:r>
          </a:p>
          <a:p>
            <a:pPr lvl="1"/>
            <a:r>
              <a:rPr lang="en-US" sz="2800" dirty="0">
                <a:latin typeface="Arial" charset="0"/>
                <a:ea typeface="ＭＳ Ｐゴシック" charset="0"/>
              </a:rPr>
              <a:t>Can be read and understood like representational imagery</a:t>
            </a:r>
          </a:p>
          <a:p>
            <a:pPr lvl="1"/>
            <a:r>
              <a:rPr lang="en-US" sz="2800" dirty="0">
                <a:latin typeface="Arial" charset="0"/>
                <a:ea typeface="ＭＳ Ｐゴシック" charset="0"/>
              </a:rPr>
              <a:t>Symbols, colors, and materials all give specific </a:t>
            </a:r>
            <a:r>
              <a:rPr lang="en-US" sz="2800" dirty="0" smtClean="0">
                <a:latin typeface="Arial" charset="0"/>
                <a:ea typeface="ＭＳ Ｐゴシック" charset="0"/>
              </a:rPr>
              <a:t>information: a person’s age, status/position, and cultural connections</a:t>
            </a:r>
            <a:endParaRPr lang="en-US" sz="2800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1963738" y="812800"/>
            <a:ext cx="6723062" cy="1003300"/>
          </a:xfrm>
        </p:spPr>
        <p:txBody>
          <a:bodyPr/>
          <a:lstStyle/>
          <a:p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Textile wrapper (</a:t>
            </a:r>
            <a:r>
              <a:rPr lang="en-US" sz="3600" i="1" dirty="0" err="1">
                <a:latin typeface="Arial" charset="0"/>
                <a:ea typeface="ＭＳ Ｐゴシック" charset="0"/>
                <a:cs typeface="ＭＳ Ｐゴシック" charset="0"/>
              </a:rPr>
              <a:t>kente</a:t>
            </a:r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457200" y="1851025"/>
            <a:ext cx="8229600" cy="4451350"/>
          </a:xfrm>
        </p:spPr>
        <p:txBody>
          <a:bodyPr/>
          <a:lstStyle/>
          <a:p>
            <a:r>
              <a:rPr lang="en-US" sz="2800" i="1" dirty="0" err="1">
                <a:latin typeface="Arial" charset="0"/>
                <a:ea typeface="ＭＳ Ｐゴシック" charset="0"/>
                <a:cs typeface="ＭＳ Ｐゴシック" charset="0"/>
              </a:rPr>
              <a:t>Kente</a:t>
            </a:r>
            <a:r>
              <a:rPr lang="en-US" sz="2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is a woven fabric from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the Kingdom of Asante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, Ghana, West Africa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Traditionally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worn only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by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royalty and state officials 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Symbolic use of color: yellow (holy, precious), gold (royalty, wealth, spiritual purity), green (growth, good health), red (strong political and spiritual feelings)</a:t>
            </a:r>
          </a:p>
        </p:txBody>
      </p:sp>
      <p:pic>
        <p:nvPicPr>
          <p:cNvPr id="35843" name="Picture 5" descr="Thumbnail of Textile wrapper. Multicolored textile wrapper with intricate and varied abstract pattern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868363"/>
            <a:ext cx="14176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Placeholder 1"/>
          <p:cNvSpPr>
            <a:spLocks noGrp="1"/>
          </p:cNvSpPr>
          <p:nvPr>
            <p:ph type="body" idx="1"/>
          </p:nvPr>
        </p:nvSpPr>
        <p:spPr>
          <a:xfrm>
            <a:off x="0" y="6056538"/>
            <a:ext cx="9144000" cy="522681"/>
          </a:xfrm>
          <a:ln w="9525"/>
          <a:extLs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en-US" sz="1600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3.5.5 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Textile wrapper (</a:t>
            </a:r>
            <a:r>
              <a:rPr lang="en-US" sz="1600" i="1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kente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), 20th century. Silk, 6’10½” long. National Museum of African Art, Smithsonian Institution, </a:t>
            </a:r>
            <a:b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Washington, D.C.</a:t>
            </a:r>
          </a:p>
        </p:txBody>
      </p:sp>
      <p:pic>
        <p:nvPicPr>
          <p:cNvPr id="40963" name="Picture 3" descr="Multicolored textile wrapper with intricate and varied abstract patterns.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383" y="245327"/>
            <a:ext cx="8789234" cy="550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>
          <a:xfrm>
            <a:off x="147638" y="1338146"/>
            <a:ext cx="4038600" cy="738188"/>
          </a:xfrm>
        </p:spPr>
        <p:txBody>
          <a:bodyPr/>
          <a:lstStyle/>
          <a:p>
            <a:r>
              <a:rPr lang="en-US" altLang="en-US" sz="2400" dirty="0" smtClean="0"/>
              <a:t>Two </a:t>
            </a:r>
            <a:r>
              <a:rPr lang="en-US" altLang="en-US" sz="2400" dirty="0" smtClean="0"/>
              <a:t>Asante noblemen wearing </a:t>
            </a:r>
            <a:r>
              <a:rPr lang="en-US" altLang="en-US" sz="2400" dirty="0" err="1" smtClean="0"/>
              <a:t>kente</a:t>
            </a:r>
            <a:r>
              <a:rPr lang="en-US" altLang="en-US" sz="2400" dirty="0" smtClean="0"/>
              <a:t> cloth robes, Kumasi, Ghana, January 1972.</a:t>
            </a:r>
            <a:br>
              <a:rPr lang="en-US" altLang="en-US" sz="2400" dirty="0" smtClean="0"/>
            </a:br>
            <a:endParaRPr lang="en-US" altLang="en-US" sz="2400" dirty="0" smtClean="0"/>
          </a:p>
        </p:txBody>
      </p:sp>
      <p:sp>
        <p:nvSpPr>
          <p:cNvPr id="88066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0C4506D-A558-46BC-B0C3-C604CDFED1F5}" type="slidenum">
              <a:rPr lang="en-US" altLang="en-US" sz="1400" b="0">
                <a:latin typeface="Garamond" panose="02020404030301010803" pitchFamily="18" charset="0"/>
              </a:rPr>
              <a:pPr/>
              <a:t>15</a:t>
            </a:fld>
            <a:endParaRPr lang="en-US" altLang="en-US" sz="1400" b="0">
              <a:latin typeface="Garamond" panose="02020404030301010803" pitchFamily="18" charset="0"/>
            </a:endParaRPr>
          </a:p>
        </p:txBody>
      </p:sp>
      <p:pic>
        <p:nvPicPr>
          <p:cNvPr id="88067" name="Picture 5" descr="341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0"/>
            <a:ext cx="4440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76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0853" y="278275"/>
            <a:ext cx="2222500" cy="1630489"/>
          </a:xfrm>
          <a:prstGeom prst="rect">
            <a:avLst/>
          </a:prstGeom>
        </p:spPr>
        <p:txBody>
          <a:bodyPr anchor="b"/>
          <a:lstStyle/>
          <a:p>
            <a:pPr marL="0" indent="0">
              <a:buNone/>
            </a:pPr>
            <a:r>
              <a:rPr lang="en-US" sz="2000" b="0" dirty="0" err="1" smtClean="0">
                <a:solidFill>
                  <a:schemeClr val="bg1"/>
                </a:solidFill>
              </a:rPr>
              <a:t>Yinka</a:t>
            </a:r>
            <a:r>
              <a:rPr lang="en-US" sz="2000" b="0" dirty="0" smtClean="0">
                <a:solidFill>
                  <a:schemeClr val="bg1"/>
                </a:solidFill>
              </a:rPr>
              <a:t> </a:t>
            </a:r>
            <a:r>
              <a:rPr lang="en-US" sz="2000" b="0" dirty="0" err="1" smtClean="0">
                <a:solidFill>
                  <a:schemeClr val="bg1"/>
                </a:solidFill>
              </a:rPr>
              <a:t>Shonibare</a:t>
            </a:r>
            <a:r>
              <a:rPr lang="en-US" sz="2000" b="0" dirty="0" smtClean="0">
                <a:solidFill>
                  <a:schemeClr val="bg1"/>
                </a:solidFill>
              </a:rPr>
              <a:t>, How Does a Girl Like You Get to Be a Girl Like You?, 1995.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1026" name="Picture 2" descr="Yinka Shonibare. How Does a Girl Like You Get to Be a Girl Like You?. 1995  | Mo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09" y="112021"/>
            <a:ext cx="6837887" cy="5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86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2643962" y="853547"/>
            <a:ext cx="6723062" cy="10033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Kanaga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Mask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2207941" y="1851025"/>
            <a:ext cx="6478859" cy="445135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Created by the Dogon of Mali in West Africa</a:t>
            </a:r>
          </a:p>
          <a:p>
            <a:pPr>
              <a:spcAft>
                <a:spcPts val="200"/>
              </a:spcAft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Assists the dead in their journey into the spiritual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realm</a:t>
            </a:r>
          </a:p>
          <a:p>
            <a:pPr>
              <a:spcAft>
                <a:spcPts val="200"/>
              </a:spcAft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Used in funeral rituals, called </a:t>
            </a:r>
            <a:r>
              <a:rPr lang="en-US" sz="2800" i="1" dirty="0" err="1">
                <a:latin typeface="Arial" charset="0"/>
                <a:ea typeface="ＭＳ Ｐゴシック" charset="0"/>
                <a:cs typeface="ＭＳ Ｐゴシック" charset="0"/>
              </a:rPr>
              <a:t>dama</a:t>
            </a:r>
            <a:r>
              <a:rPr lang="en-US" sz="2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Aft>
                <a:spcPts val="200"/>
              </a:spcAft>
            </a:pP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two cross bars on the mask represent the lower earthly realm and the upper cosmic realm of the sky</a:t>
            </a:r>
          </a:p>
          <a:p>
            <a:pPr>
              <a:spcAft>
                <a:spcPts val="200"/>
              </a:spcAft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8915" name="Picture 4" descr="Thumbnail of Kanaga Mask. Wood and hide mask with two cross bars positioned at the top of the head.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7" y="690761"/>
            <a:ext cx="1591333" cy="232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Wood and hide mask with two cross bars positioned at the top of the head. "/>
          <p:cNvPicPr>
            <a:picLocks noChangeAspect="1"/>
          </p:cNvPicPr>
          <p:nvPr/>
        </p:nvPicPr>
        <p:blipFill>
          <a:blip r:embed="rId2"/>
          <a:srcRect b="1199"/>
          <a:stretch>
            <a:fillRect/>
          </a:stretch>
        </p:blipFill>
        <p:spPr bwMode="auto">
          <a:xfrm>
            <a:off x="2880112" y="123710"/>
            <a:ext cx="4435088" cy="6394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Text Placeholder 1"/>
          <p:cNvSpPr>
            <a:spLocks noGrp="1"/>
          </p:cNvSpPr>
          <p:nvPr>
            <p:ph type="body" idx="1"/>
          </p:nvPr>
        </p:nvSpPr>
        <p:spPr>
          <a:xfrm>
            <a:off x="177785" y="123710"/>
            <a:ext cx="2702327" cy="2839732"/>
          </a:xfrm>
          <a:ln/>
        </p:spPr>
        <p:txBody>
          <a:bodyPr/>
          <a:lstStyle/>
          <a:p>
            <a:r>
              <a:rPr lang="en-US" sz="2000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3.5.6a </a:t>
            </a:r>
            <a:r>
              <a:rPr lang="en-US" sz="20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Kanaga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mask from Mali, </a:t>
            </a:r>
            <a:r>
              <a:rPr lang="en-US" sz="20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Dogon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culture, early 20th century. Polychrome wood, leather cords, and hide,  height 45¼”. </a:t>
            </a:r>
            <a:r>
              <a:rPr lang="en-US" sz="20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Musée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Barbier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-Mueller, Geneva, Switzerland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Placeholder 3"/>
          <p:cNvSpPr>
            <a:spLocks noGrp="1"/>
          </p:cNvSpPr>
          <p:nvPr>
            <p:ph type="body" idx="1"/>
          </p:nvPr>
        </p:nvSpPr>
        <p:spPr>
          <a:xfrm>
            <a:off x="0" y="6283275"/>
            <a:ext cx="9144000" cy="329398"/>
          </a:xfrm>
          <a:ln w="9525"/>
          <a:extLst>
            <a:ext uri="{91240B29-F687-4f45-9708-019B960494DF}">
              <a14:hiddenLine xmlns:a14="http://schemas.microsoft.com/office/drawing/2010/main" xmlns="" w="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en-US" sz="1600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3.5.6b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Dogon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Kanaga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mask ceremony, </a:t>
            </a:r>
            <a:r>
              <a:rPr lang="en-US" sz="16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Bandiagara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, Mali, West Africa</a:t>
            </a:r>
          </a:p>
        </p:txBody>
      </p:sp>
      <p:pic>
        <p:nvPicPr>
          <p:cNvPr id="2" name="Picture 1" descr="Photograph of the Dogan Kanaga mask ceremony being performed. 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7" y="252122"/>
            <a:ext cx="8389466" cy="57852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6548" y="195693"/>
            <a:ext cx="2766871" cy="4714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1.7.9 </a:t>
            </a: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</a:rPr>
              <a:t>Nigerian Ife artist, Figure of Oni, early 14th–15th century. Brass with lead, height 18⅜". National Museum, Ife, Nigeria</a:t>
            </a:r>
          </a:p>
        </p:txBody>
      </p:sp>
      <p:pic>
        <p:nvPicPr>
          <p:cNvPr id="73731" name="Picture 2" descr="Brass sculpture depicting a standing man (the Oni) in clothing and adornments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7" y="109543"/>
            <a:ext cx="2650912" cy="650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304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304800" y="468351"/>
            <a:ext cx="8305800" cy="1323975"/>
          </a:xfrm>
        </p:spPr>
        <p:txBody>
          <a:bodyPr/>
          <a:lstStyle/>
          <a:p>
            <a:pPr algn="ctr"/>
            <a:r>
              <a:rPr lang="en-US" altLang="en-US" sz="4000" dirty="0" smtClean="0"/>
              <a:t>Benin Kingdom (13</a:t>
            </a:r>
            <a:r>
              <a:rPr lang="en-US" altLang="en-US" sz="4000" baseline="30000" dirty="0" smtClean="0"/>
              <a:t>th</a:t>
            </a:r>
            <a:r>
              <a:rPr lang="en-US" altLang="en-US" sz="4000" dirty="0" smtClean="0"/>
              <a:t> to 16</a:t>
            </a:r>
            <a:r>
              <a:rPr lang="en-US" altLang="en-US" sz="4000" baseline="30000" dirty="0" smtClean="0"/>
              <a:t>th</a:t>
            </a:r>
            <a:r>
              <a:rPr lang="en-US" altLang="en-US" sz="4000" dirty="0" smtClean="0"/>
              <a:t> centuries)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 bwMode="auto">
          <a:xfrm>
            <a:off x="381000" y="194403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00" dirty="0" smtClean="0"/>
              <a:t>According to oral tradition, the first Benin king in the 13</a:t>
            </a:r>
            <a:r>
              <a:rPr lang="en-US" altLang="en-US" sz="2400" baseline="30000" dirty="0" smtClean="0"/>
              <a:t>th</a:t>
            </a:r>
            <a:r>
              <a:rPr lang="en-US" altLang="en-US" sz="2400" dirty="0" smtClean="0"/>
              <a:t> c. was the grandson of an Ife king. </a:t>
            </a:r>
          </a:p>
          <a:p>
            <a:r>
              <a:rPr lang="en-US" altLang="en-US" sz="2400" dirty="0" smtClean="0"/>
              <a:t>Benin reached its height of power and territorial extent in the 16</a:t>
            </a:r>
            <a:r>
              <a:rPr lang="en-US" altLang="en-US" sz="2400" baseline="30000" dirty="0" smtClean="0"/>
              <a:t>th</a:t>
            </a:r>
            <a:r>
              <a:rPr lang="en-US" altLang="en-US" sz="2400" dirty="0" smtClean="0"/>
              <a:t> c.</a:t>
            </a:r>
          </a:p>
          <a:p>
            <a:r>
              <a:rPr lang="en-US" altLang="en-US" sz="2400" dirty="0" smtClean="0"/>
              <a:t>The kingdom’s slow decline thereafter culminated in 1897 when the British burned the city and palace.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B7B935A-42CD-4834-B891-553304A93BD2}" type="slidenum">
              <a:rPr lang="en-US" altLang="en-US" sz="1400" b="0" smtClean="0">
                <a:latin typeface="Garamond" panose="02020404030301010803" pitchFamily="18" charset="0"/>
              </a:rPr>
              <a:pPr/>
              <a:t>20</a:t>
            </a:fld>
            <a:endParaRPr lang="en-US" altLang="en-US" sz="1400" b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9056563-6107-47E9-9BE9-E23B55A843B6}" type="slidenum">
              <a:rPr lang="en-US" altLang="en-US" sz="1400" b="0" smtClean="0">
                <a:latin typeface="Garamond" panose="02020404030301010803" pitchFamily="18" charset="0"/>
              </a:rPr>
              <a:pPr/>
              <a:t>21</a:t>
            </a:fld>
            <a:endParaRPr lang="en-US" altLang="en-US" sz="1400" b="0" smtClean="0">
              <a:latin typeface="Garamond" panose="02020404030301010803" pitchFamily="18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3" y="805172"/>
            <a:ext cx="3581400" cy="1323975"/>
          </a:xfrm>
        </p:spPr>
        <p:txBody>
          <a:bodyPr/>
          <a:lstStyle/>
          <a:p>
            <a:pPr eaLnBrk="1" hangingPunct="1"/>
            <a:r>
              <a:rPr lang="en-US" altLang="en-US" sz="2000" dirty="0" smtClean="0"/>
              <a:t>Royal Plaque, from Benin, Nigeria, 1550-1680. Bronze, 1</a:t>
            </a:r>
            <a:r>
              <a:rPr lang="ja-JP" altLang="en-US" sz="2000" dirty="0" smtClean="0"/>
              <a:t>’</a:t>
            </a:r>
            <a:r>
              <a:rPr lang="en-US" altLang="ja-JP" sz="2000" dirty="0" smtClean="0"/>
              <a:t>7 ½” x 1’ 4 ½” high. British Museum, London.</a:t>
            </a:r>
            <a:endParaRPr lang="en-US" altLang="en-US" sz="2000" dirty="0" smtClean="0"/>
          </a:p>
        </p:txBody>
      </p:sp>
      <p:pic>
        <p:nvPicPr>
          <p:cNvPr id="52228" name="Picture 1" descr="fig_co-19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179388"/>
            <a:ext cx="5092700" cy="637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03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2664" y="239828"/>
            <a:ext cx="9344722" cy="936625"/>
          </a:xfrm>
        </p:spPr>
        <p:txBody>
          <a:bodyPr/>
          <a:lstStyle/>
          <a:p>
            <a:r>
              <a:rPr lang="en-US" sz="1600" dirty="0" smtClean="0"/>
              <a:t>King with 4 attendants, Benin Plaques, 16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-17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c. Brass, 15” x 20.” The British Museum.</a:t>
            </a:r>
            <a:endParaRPr lang="en-US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27" y="848134"/>
            <a:ext cx="4738339" cy="5782644"/>
          </a:xfrm>
        </p:spPr>
      </p:pic>
    </p:spTree>
    <p:extLst>
      <p:ext uri="{BB962C8B-B14F-4D97-AF65-F5344CB8AC3E}">
        <p14:creationId xmlns:p14="http://schemas.microsoft.com/office/powerpoint/2010/main" val="1467654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614" y="418248"/>
            <a:ext cx="8229600" cy="936625"/>
          </a:xfrm>
        </p:spPr>
        <p:txBody>
          <a:bodyPr/>
          <a:lstStyle/>
          <a:p>
            <a:r>
              <a:rPr lang="en-US" sz="1800" dirty="0" smtClean="0"/>
              <a:t>Queen </a:t>
            </a:r>
            <a:r>
              <a:rPr lang="en-US" sz="1800" dirty="0" err="1" smtClean="0"/>
              <a:t>Idia</a:t>
            </a:r>
            <a:r>
              <a:rPr lang="en-US" sz="1800" dirty="0" smtClean="0"/>
              <a:t>, mother of Oba </a:t>
            </a:r>
            <a:r>
              <a:rPr lang="en-US" sz="1800" dirty="0" err="1" smtClean="0"/>
              <a:t>Esigie</a:t>
            </a:r>
            <a:r>
              <a:rPr lang="en-US" sz="1800" dirty="0" smtClean="0"/>
              <a:t> of Benin, 16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century. Waist pendant made of ivory, 5 x 9 3/8.” Metropolitan Museum of Art, NYC.</a:t>
            </a:r>
            <a:endParaRPr lang="en-US" sz="1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57" y="1354873"/>
            <a:ext cx="3989915" cy="5380869"/>
          </a:xfrm>
        </p:spPr>
      </p:pic>
    </p:spTree>
    <p:extLst>
      <p:ext uri="{BB962C8B-B14F-4D97-AF65-F5344CB8AC3E}">
        <p14:creationId xmlns:p14="http://schemas.microsoft.com/office/powerpoint/2010/main" val="3535346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African Architecture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Many buildings made of perishable materials (wood, mud-brick)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Symbolism and ornamentation of the structures communicate: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Spiritual concerns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Ties to ancestors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Connections with nature </a:t>
            </a:r>
          </a:p>
        </p:txBody>
      </p:sp>
    </p:spTree>
    <p:extLst>
      <p:ext uri="{BB962C8B-B14F-4D97-AF65-F5344CB8AC3E}">
        <p14:creationId xmlns:p14="http://schemas.microsoft.com/office/powerpoint/2010/main" val="51817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193"/>
            <a:ext cx="8229600" cy="936625"/>
          </a:xfrm>
        </p:spPr>
        <p:txBody>
          <a:bodyPr/>
          <a:lstStyle/>
          <a:p>
            <a:r>
              <a:rPr lang="en-US" sz="2000" dirty="0" smtClean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Great 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Mosque, </a:t>
            </a:r>
            <a:r>
              <a:rPr lang="en-US" sz="20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Djenné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, Mali</a:t>
            </a:r>
            <a:endParaRPr lang="en-US" sz="2000" dirty="0"/>
          </a:p>
        </p:txBody>
      </p:sp>
      <p:sp>
        <p:nvSpPr>
          <p:cNvPr id="45057" name="Text Placeholder 1"/>
          <p:cNvSpPr>
            <a:spLocks noGrp="1"/>
          </p:cNvSpPr>
          <p:nvPr>
            <p:ph type="body" idx="1"/>
          </p:nvPr>
        </p:nvSpPr>
        <p:spPr>
          <a:xfrm>
            <a:off x="0" y="5667802"/>
            <a:ext cx="9144000" cy="365008"/>
          </a:xfrm>
          <a:ln w="9525"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en-US" sz="1600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3.5.7 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Monday market, Great Mosque, </a:t>
            </a:r>
            <a:r>
              <a:rPr lang="en-US" sz="16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Djenné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, Mali, </a:t>
            </a:r>
            <a:r>
              <a:rPr lang="en-US" sz="1600" dirty="0" smtClean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Africa. The earliest mosque on this site was built in the 13</a:t>
            </a:r>
            <a:r>
              <a:rPr lang="en-US" sz="1600" baseline="30000" dirty="0" smtClean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th</a:t>
            </a:r>
            <a:r>
              <a:rPr lang="en-US" sz="1600" dirty="0" smtClean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c. after King Koi </a:t>
            </a:r>
            <a:r>
              <a:rPr lang="en-US" sz="1600" dirty="0" err="1" smtClean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Konboro</a:t>
            </a:r>
            <a:r>
              <a:rPr lang="en-US" sz="1600" dirty="0" smtClean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converted to Islam. In 1834, Sheikh </a:t>
            </a:r>
            <a:r>
              <a:rPr lang="en-US" sz="1600" dirty="0" err="1" smtClean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Amadou</a:t>
            </a:r>
            <a:r>
              <a:rPr lang="en-US" sz="1600" dirty="0" smtClean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sz="1600" dirty="0" err="1" smtClean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Labbo</a:t>
            </a:r>
            <a:r>
              <a:rPr lang="en-US" sz="1600" dirty="0" smtClean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ordered that mosque to be demolished. The current building was completed in 1907.</a:t>
            </a:r>
            <a:endParaRPr lang="en-US" sz="1600" dirty="0">
              <a:solidFill>
                <a:srgbClr val="BFBFB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50179" name="Picture 3" descr="Photograph of the Great Mosque at Djenné, Mali with an open-air market set up outside its walls.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5814" y="690906"/>
            <a:ext cx="7252371" cy="483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194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9312C9-A115-4D2E-A049-AEC700689A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E1CEF1F4-8D70-40C9-8A99-0E39221A45DD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sp useBgFill="1"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15037"/>
            <a:ext cx="8541834" cy="707886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Aerial view of the Great Mosque, Damascus, Syria, 706–715.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722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Art of the Pacific Islands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Geographic area covers islands in the Pacific Ocean: Polynesia, Melanesia, Micronesia, Australia</a:t>
            </a:r>
          </a:p>
          <a:p>
            <a:pPr>
              <a:spcAft>
                <a:spcPts val="200"/>
              </a:spcAft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Artworks include: portable objects (jewelry, furniture, weapons), body ornamentation, wooden sculpture, paintings on rock, and ceremonial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architecture</a:t>
            </a:r>
          </a:p>
          <a:p>
            <a:pPr>
              <a:spcAft>
                <a:spcPts val="200"/>
              </a:spcAft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Mana=magical power is a strong influence</a:t>
            </a:r>
          </a:p>
          <a:p>
            <a:pPr>
              <a:spcAft>
                <a:spcPts val="200"/>
              </a:spcAft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200"/>
              </a:spcAft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Map of the Pacific Islands</a:t>
            </a:r>
            <a:br>
              <a:rPr lang="en-US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</a:br>
            <a:endParaRPr lang="en-US" dirty="0"/>
          </a:p>
        </p:txBody>
      </p:sp>
      <p:sp>
        <p:nvSpPr>
          <p:cNvPr id="57345" name="Text Placeholder 1"/>
          <p:cNvSpPr>
            <a:spLocks noGrp="1"/>
          </p:cNvSpPr>
          <p:nvPr>
            <p:ph type="body" idx="1"/>
          </p:nvPr>
        </p:nvSpPr>
        <p:spPr>
          <a:ln w="9525"/>
          <a:extLs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en-US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3.5.12 </a:t>
            </a:r>
            <a:r>
              <a:rPr lang="en-US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Map of the Pacific Islands</a:t>
            </a:r>
          </a:p>
        </p:txBody>
      </p:sp>
      <p:pic>
        <p:nvPicPr>
          <p:cNvPr id="4" name="Picture 3" descr="Map of the Pacific Islands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592"/>
            <a:ext cx="9144000" cy="46672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New Zealand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Inhabited by the Maori, who have an elaborate tradition of tattooing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Earliest preserved tattooed bodies date to</a:t>
            </a:r>
            <a:r>
              <a:rPr lang="en-US" i="1" dirty="0">
                <a:ea typeface="ＭＳ Ｐゴシック" charset="0"/>
                <a:cs typeface="ＭＳ Ｐゴシック" charset="0"/>
              </a:rPr>
              <a:t> c. </a:t>
            </a:r>
            <a:r>
              <a:rPr lang="en-US" dirty="0">
                <a:ea typeface="ＭＳ Ｐゴシック" charset="0"/>
                <a:cs typeface="ＭＳ Ｐゴシック" charset="0"/>
              </a:rPr>
              <a:t>3300 </a:t>
            </a:r>
            <a:r>
              <a:rPr lang="en-US" sz="3200" cap="small" dirty="0" err="1">
                <a:ea typeface="ＭＳ Ｐゴシック" charset="0"/>
                <a:cs typeface="ＭＳ Ｐゴシック" charset="0"/>
              </a:rPr>
              <a:t>bce</a:t>
            </a:r>
            <a:endParaRPr lang="en-US" sz="3200" cap="small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Feature abstract designs with dots and line patterns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88" y="96156"/>
            <a:ext cx="8229600" cy="936625"/>
          </a:xfrm>
        </p:spPr>
        <p:txBody>
          <a:bodyPr/>
          <a:lstStyle/>
          <a:p>
            <a:r>
              <a:rPr lang="en-US" dirty="0"/>
              <a:t>Map of Africa</a:t>
            </a:r>
          </a:p>
        </p:txBody>
      </p:sp>
      <p:sp>
        <p:nvSpPr>
          <p:cNvPr id="19457" name="Text Placeholder 1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b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3.5.1 </a:t>
            </a:r>
            <a:r>
              <a:rPr lang="en-US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Map of Africa</a:t>
            </a:r>
          </a:p>
        </p:txBody>
      </p:sp>
      <p:pic>
        <p:nvPicPr>
          <p:cNvPr id="3" name="Picture 2" descr="Map of Africa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892" y="1232478"/>
            <a:ext cx="4598523" cy="51213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1968732" y="763782"/>
            <a:ext cx="6874185" cy="1003300"/>
          </a:xfrm>
        </p:spPr>
        <p:txBody>
          <a:bodyPr/>
          <a:lstStyle/>
          <a:p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Sydney Parkinson,</a:t>
            </a:r>
            <a:b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Drawing of traditional Maori tattoo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>
          <a:xfrm>
            <a:off x="373063" y="2105025"/>
            <a:ext cx="8229600" cy="445135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Tattoos are called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ta </a:t>
            </a:r>
            <a:r>
              <a:rPr lang="en-US" i="1" dirty="0" err="1">
                <a:latin typeface="Arial" charset="0"/>
                <a:ea typeface="ＭＳ Ｐゴシック" charset="0"/>
                <a:cs typeface="ＭＳ Ｐゴシック" charset="0"/>
              </a:rPr>
              <a:t>moko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or </a:t>
            </a:r>
            <a:r>
              <a:rPr lang="en-US" i="1" dirty="0" err="1">
                <a:latin typeface="Arial" charset="0"/>
                <a:ea typeface="ＭＳ Ｐゴシック" charset="0"/>
                <a:cs typeface="ＭＳ Ｐゴシック" charset="0"/>
              </a:rPr>
              <a:t>moko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Mark important events in the wearer’s life (puberty, marriage)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Indicate social status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 two designs are alike; were at times used as a form of legal signature</a:t>
            </a:r>
          </a:p>
        </p:txBody>
      </p:sp>
      <p:pic>
        <p:nvPicPr>
          <p:cNvPr id="61443" name="Picture 4" descr="Thumbnail of Drawing of Traditional Maori Tattoo. Eighteenth-century drawing of a man with a traditional Maori tattoo on his face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855663"/>
            <a:ext cx="698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Placeholder 5"/>
          <p:cNvSpPr>
            <a:spLocks noGrp="1"/>
          </p:cNvSpPr>
          <p:nvPr>
            <p:ph type="body" idx="1"/>
          </p:nvPr>
        </p:nvSpPr>
        <p:spPr>
          <a:xfrm>
            <a:off x="144966" y="0"/>
            <a:ext cx="2130539" cy="2895488"/>
          </a:xfrm>
          <a:ln/>
        </p:spPr>
        <p:txBody>
          <a:bodyPr/>
          <a:lstStyle/>
          <a:p>
            <a:r>
              <a:rPr lang="en-US" sz="2000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3.5.12 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Sydney Parkinson, Drawing of traditional Maori tattoo, from </a:t>
            </a:r>
            <a:r>
              <a:rPr lang="en-US" sz="2000" i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A Journal of a Voyage to the South Seas 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(1784), plate 16</a:t>
            </a:r>
          </a:p>
        </p:txBody>
      </p:sp>
      <p:pic>
        <p:nvPicPr>
          <p:cNvPr id="64515" name="Picture 4" descr="Eighteenth-century drawing of a man with a traditional Maori tattoo on his face.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9958" y="199050"/>
            <a:ext cx="5011720" cy="655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Placeholder 3"/>
          <p:cNvSpPr>
            <a:spLocks noGrp="1"/>
          </p:cNvSpPr>
          <p:nvPr>
            <p:ph type="body" idx="1"/>
          </p:nvPr>
        </p:nvSpPr>
        <p:spPr>
          <a:xfrm>
            <a:off x="0" y="104780"/>
            <a:ext cx="9144000" cy="341268"/>
          </a:xfrm>
          <a:ln w="9525"/>
          <a:extLs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en-US" sz="2000" b="1" dirty="0">
                <a:solidFill>
                  <a:srgbClr val="262626"/>
                </a:solidFill>
                <a:latin typeface="Arial" charset="0"/>
                <a:ea typeface="ＭＳ Ｐゴシック" charset="0"/>
                <a:cs typeface="Arial" charset="0"/>
              </a:rPr>
              <a:t>3.5.14 </a:t>
            </a:r>
            <a:r>
              <a:rPr lang="en-US" sz="2000" dirty="0">
                <a:solidFill>
                  <a:srgbClr val="262626"/>
                </a:solidFill>
                <a:latin typeface="Arial" charset="0"/>
                <a:ea typeface="ＭＳ Ｐゴシック" charset="0"/>
                <a:cs typeface="Arial" charset="0"/>
              </a:rPr>
              <a:t>X-ray kangaroo rock painting,</a:t>
            </a:r>
            <a:r>
              <a:rPr lang="en-US" sz="2000" i="1" dirty="0">
                <a:solidFill>
                  <a:srgbClr val="262626"/>
                </a:solidFill>
                <a:latin typeface="Arial" charset="0"/>
                <a:ea typeface="ＭＳ Ｐゴシック" charset="0"/>
                <a:cs typeface="Arial" charset="0"/>
              </a:rPr>
              <a:t> c. </a:t>
            </a:r>
            <a:r>
              <a:rPr lang="en-US" sz="2000" dirty="0">
                <a:solidFill>
                  <a:srgbClr val="262626"/>
                </a:solidFill>
                <a:latin typeface="Arial" charset="0"/>
                <a:ea typeface="ＭＳ Ｐゴシック" charset="0"/>
                <a:cs typeface="Arial" charset="0"/>
              </a:rPr>
              <a:t>1900. Ocher and kaolin paint, 6’9½” high. </a:t>
            </a:r>
            <a:r>
              <a:rPr lang="en-US" sz="2000" dirty="0" err="1">
                <a:solidFill>
                  <a:srgbClr val="262626"/>
                </a:solidFill>
                <a:latin typeface="Arial" charset="0"/>
                <a:ea typeface="ＭＳ Ｐゴシック" charset="0"/>
                <a:cs typeface="Arial" charset="0"/>
              </a:rPr>
              <a:t>Kakadu</a:t>
            </a:r>
            <a:r>
              <a:rPr lang="en-US" sz="2000" dirty="0">
                <a:solidFill>
                  <a:srgbClr val="262626"/>
                </a:solidFill>
                <a:latin typeface="Arial" charset="0"/>
                <a:ea typeface="ＭＳ Ｐゴシック" charset="0"/>
                <a:cs typeface="Arial" charset="0"/>
              </a:rPr>
              <a:t> National Park, Northern Territory, Australia</a:t>
            </a:r>
          </a:p>
        </p:txBody>
      </p:sp>
      <p:pic>
        <p:nvPicPr>
          <p:cNvPr id="66563" name="Picture 5" descr="X-ray image of rock painting showing a kangaroo.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377" y="851570"/>
            <a:ext cx="8591246" cy="58289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7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3"/>
          <p:cNvSpPr>
            <a:spLocks noGrp="1"/>
          </p:cNvSpPr>
          <p:nvPr>
            <p:ph type="title"/>
          </p:nvPr>
        </p:nvSpPr>
        <p:spPr>
          <a:xfrm>
            <a:off x="1963738" y="911225"/>
            <a:ext cx="7061200" cy="847725"/>
          </a:xfrm>
        </p:spPr>
        <p:txBody>
          <a:bodyPr/>
          <a:lstStyle/>
          <a:p>
            <a:r>
              <a:rPr lang="en-US" sz="2800" dirty="0">
                <a:solidFill>
                  <a:srgbClr val="262626"/>
                </a:solidFill>
                <a:latin typeface="Arial" charset="0"/>
                <a:ea typeface="ＭＳ Ｐゴシック" charset="0"/>
                <a:cs typeface="ＭＳ Ｐゴシック" charset="0"/>
              </a:rPr>
              <a:t>Paul </a:t>
            </a:r>
            <a:r>
              <a:rPr lang="en-US" sz="2800" dirty="0" err="1">
                <a:solidFill>
                  <a:srgbClr val="262626"/>
                </a:solidFill>
                <a:latin typeface="Arial" charset="0"/>
                <a:ea typeface="ＭＳ Ｐゴシック" charset="0"/>
                <a:cs typeface="ＭＳ Ｐゴシック" charset="0"/>
              </a:rPr>
              <a:t>Tacon</a:t>
            </a:r>
            <a:r>
              <a:rPr lang="en-US" sz="2800" dirty="0">
                <a:solidFill>
                  <a:srgbClr val="262626"/>
                </a:solidFill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br>
              <a:rPr lang="en-US" sz="2800" dirty="0">
                <a:solidFill>
                  <a:srgbClr val="262626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solidFill>
                  <a:srgbClr val="262626"/>
                </a:solidFill>
                <a:latin typeface="Arial" charset="0"/>
                <a:ea typeface="ＭＳ Ｐゴシック" charset="0"/>
                <a:cs typeface="ＭＳ Ｐゴシック" charset="0"/>
              </a:rPr>
              <a:t>Australian Rock Art</a:t>
            </a:r>
          </a:p>
        </p:txBody>
      </p:sp>
      <p:sp>
        <p:nvSpPr>
          <p:cNvPr id="64514" name="Content Placeholder 4"/>
          <p:cNvSpPr>
            <a:spLocks noGrp="1"/>
          </p:cNvSpPr>
          <p:nvPr>
            <p:ph idx="1"/>
          </p:nvPr>
        </p:nvSpPr>
        <p:spPr>
          <a:xfrm>
            <a:off x="344488" y="2109788"/>
            <a:ext cx="8229600" cy="4451350"/>
          </a:xfrm>
        </p:spPr>
        <p:txBody>
          <a:bodyPr/>
          <a:lstStyle/>
          <a:p>
            <a:r>
              <a:rPr lang="en-US" sz="2800" dirty="0">
                <a:solidFill>
                  <a:srgbClr val="262626"/>
                </a:solidFill>
                <a:latin typeface="Arial" charset="0"/>
                <a:ea typeface="ＭＳ Ｐゴシック" charset="0"/>
                <a:cs typeface="ＭＳ Ｐゴシック" charset="0"/>
              </a:rPr>
              <a:t>Subject matter derived from Aboriginal experience and nature</a:t>
            </a:r>
          </a:p>
          <a:p>
            <a:r>
              <a:rPr lang="en-US" sz="2800" dirty="0">
                <a:solidFill>
                  <a:srgbClr val="262626"/>
                </a:solidFill>
                <a:latin typeface="Arial" charset="0"/>
                <a:ea typeface="ＭＳ Ｐゴシック" charset="0"/>
                <a:cs typeface="ＭＳ Ｐゴシック" charset="0"/>
              </a:rPr>
              <a:t>Mythological, linked to storytelling</a:t>
            </a:r>
          </a:p>
          <a:p>
            <a:r>
              <a:rPr lang="en-US" sz="2800" dirty="0">
                <a:solidFill>
                  <a:srgbClr val="262626"/>
                </a:solidFill>
                <a:latin typeface="Arial" charset="0"/>
                <a:ea typeface="ＭＳ Ｐゴシック" charset="0"/>
                <a:cs typeface="ＭＳ Ｐゴシック" charset="0"/>
              </a:rPr>
              <a:t>“Mimi” is a spirit who taught humans to hunt and paint</a:t>
            </a:r>
          </a:p>
          <a:p>
            <a:r>
              <a:rPr lang="en-US" sz="2800" dirty="0">
                <a:solidFill>
                  <a:srgbClr val="262626"/>
                </a:solidFill>
                <a:latin typeface="Arial" charset="0"/>
                <a:ea typeface="ＭＳ Ｐゴシック" charset="0"/>
                <a:cs typeface="ＭＳ Ｐゴシック" charset="0"/>
              </a:rPr>
              <a:t>Figures painted with “x-ray” detail: spine and internal organs visible</a:t>
            </a:r>
          </a:p>
        </p:txBody>
      </p:sp>
      <p:pic>
        <p:nvPicPr>
          <p:cNvPr id="64515" name="Picture 5" descr="Thumbnail of Australian Rock art. X-ray image of rock painting showing a kangaroo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55663"/>
            <a:ext cx="13477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341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>
          <a:xfrm>
            <a:off x="442913" y="244475"/>
            <a:ext cx="8229600" cy="93662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Hawaii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442913" y="1162050"/>
            <a:ext cx="8229600" cy="445135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First inhabited by Polynesians from Marquesas Islands </a:t>
            </a:r>
            <a:r>
              <a:rPr lang="en-US" i="1" dirty="0">
                <a:ea typeface="ＭＳ Ｐゴシック" charset="0"/>
                <a:cs typeface="ＭＳ Ｐゴシック" charset="0"/>
              </a:rPr>
              <a:t>c. </a:t>
            </a:r>
            <a:r>
              <a:rPr lang="en-US" dirty="0">
                <a:ea typeface="ＭＳ Ｐゴシック" charset="0"/>
                <a:cs typeface="ＭＳ Ｐゴシック" charset="0"/>
              </a:rPr>
              <a:t>600 </a:t>
            </a:r>
            <a:r>
              <a:rPr lang="en-US" cap="small" dirty="0" err="1">
                <a:ea typeface="ＭＳ Ｐゴシック" charset="0"/>
                <a:cs typeface="ＭＳ Ｐゴシック" charset="0"/>
              </a:rPr>
              <a:t>ce</a:t>
            </a:r>
            <a:endParaRPr lang="en-US" cap="small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Later, Tahitian settlers introduced a social hierarchy and new gods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King Kamehameha unified warring factions during the 18th century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Became the 50th US state in 1959; has also kept Tahitian and Polynesian roots</a:t>
            </a:r>
          </a:p>
        </p:txBody>
      </p:sp>
    </p:spTree>
    <p:extLst>
      <p:ext uri="{BB962C8B-B14F-4D97-AF65-F5344CB8AC3E}">
        <p14:creationId xmlns:p14="http://schemas.microsoft.com/office/powerpoint/2010/main" val="2131803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048" y="0"/>
            <a:ext cx="8229600" cy="936625"/>
          </a:xfrm>
        </p:spPr>
        <p:txBody>
          <a:bodyPr/>
          <a:lstStyle/>
          <a:p>
            <a:r>
              <a:rPr lang="en-US" sz="3200" dirty="0" err="1" smtClean="0"/>
              <a:t>Ahu’ula</a:t>
            </a:r>
            <a:r>
              <a:rPr lang="en-US" sz="3200" dirty="0" smtClean="0"/>
              <a:t>: </a:t>
            </a:r>
            <a:r>
              <a:rPr lang="en-GB" sz="3200" dirty="0"/>
              <a:t>Cloak of red and yellow feathers</a:t>
            </a:r>
            <a:endParaRPr lang="en-US" sz="3200" dirty="0"/>
          </a:p>
        </p:txBody>
      </p:sp>
      <p:sp>
        <p:nvSpPr>
          <p:cNvPr id="67585" name="Text Placeholder 1"/>
          <p:cNvSpPr>
            <a:spLocks noGrp="1"/>
          </p:cNvSpPr>
          <p:nvPr>
            <p:ph type="body" idx="1"/>
          </p:nvPr>
        </p:nvSpPr>
        <p:spPr>
          <a:xfrm>
            <a:off x="0" y="6227519"/>
            <a:ext cx="9144000" cy="329398"/>
          </a:xfrm>
          <a:ln w="9525"/>
          <a:extLs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3.5.15a </a:t>
            </a:r>
            <a:r>
              <a:rPr lang="en-GB" sz="2000" dirty="0"/>
              <a:t>Cloak of red and yellow feathers, Hawaii, 18th century (?). Width 26½ × 12¼”. British Museum, London, England</a:t>
            </a:r>
          </a:p>
        </p:txBody>
      </p:sp>
      <p:pic>
        <p:nvPicPr>
          <p:cNvPr id="2" name="Picture 1" descr="Cloak made from red and yellow feathers. The body of the cloak is yellow, with a red crescent shape and red triangle shapes on the shoulders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30" y="835513"/>
            <a:ext cx="6656837" cy="52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20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Placeholder 1"/>
          <p:cNvSpPr>
            <a:spLocks noGrp="1"/>
          </p:cNvSpPr>
          <p:nvPr>
            <p:ph type="body" idx="1"/>
          </p:nvPr>
        </p:nvSpPr>
        <p:spPr>
          <a:xfrm>
            <a:off x="78059" y="2110570"/>
            <a:ext cx="2130539" cy="4152586"/>
          </a:xfrm>
          <a:ln w="9525"/>
          <a:extLst>
            <a:ext uri="{91240B29-F687-4f45-9708-019B960494DF}">
              <a14:hiddenLine xmlns:a14="http://schemas.microsoft.com/office/drawing/2010/main" xmlns="" w="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en-US" sz="1600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3.5.15b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Detail of Hawaiian feather cloak</a:t>
            </a:r>
          </a:p>
        </p:txBody>
      </p:sp>
      <p:pic>
        <p:nvPicPr>
          <p:cNvPr id="2" name="Picture 1" descr="Close-up view of the red and yellow feathers that comprise the cloak. 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39" y="326910"/>
            <a:ext cx="6343743" cy="63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25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1B5A83B9-3553-479A-B84A-E776D6F1997F}" type="slidenum">
              <a:rPr lang="en-US" altLang="en-US" sz="1400" b="0">
                <a:latin typeface="Garamond" panose="02020404030301010803" pitchFamily="18" charset="0"/>
              </a:rPr>
              <a:pPr/>
              <a:t>37</a:t>
            </a:fld>
            <a:endParaRPr lang="en-US" altLang="en-US" sz="1400" b="0">
              <a:latin typeface="Garamond" panose="02020404030301010803" pitchFamily="18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663" y="6094257"/>
            <a:ext cx="8686800" cy="523875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Feather </a:t>
            </a:r>
            <a:r>
              <a:rPr lang="en-US" altLang="en-US" sz="2400" dirty="0" smtClean="0"/>
              <a:t>cloak, from Hawaii, Polynesia, ca. 1824–1843. Feathers and ﬁber netting, 4</a:t>
            </a:r>
            <a:r>
              <a:rPr lang="ja-JP" altLang="en-US" sz="2400" dirty="0" smtClean="0"/>
              <a:t>’</a:t>
            </a:r>
            <a:r>
              <a:rPr lang="en-US" altLang="ja-JP" sz="2400" dirty="0" smtClean="0">
                <a:latin typeface="ヒラギノ角ゴ Pro W3" charset="-128"/>
              </a:rPr>
              <a:t/>
            </a:r>
            <a:r>
              <a:rPr lang="en-US" altLang="ja-JP" sz="2400" dirty="0" smtClean="0"/>
              <a:t>8 1/3</a:t>
            </a:r>
            <a:r>
              <a:rPr lang="ja-JP" altLang="en-US" sz="2400" dirty="0" smtClean="0"/>
              <a:t>”</a:t>
            </a:r>
            <a:r>
              <a:rPr lang="en-US" altLang="ja-JP" sz="2400" dirty="0" smtClean="0"/>
              <a:t> X</a:t>
            </a:r>
            <a:r>
              <a:rPr lang="en-US" altLang="ja-JP" sz="2400" dirty="0" smtClean="0">
                <a:latin typeface="ヒラギノ角ゴ Pro W3" charset="-128"/>
              </a:rPr>
              <a:t/>
            </a:r>
            <a:r>
              <a:rPr lang="en-US" altLang="ja-JP" sz="2400" dirty="0" smtClean="0"/>
              <a:t>8</a:t>
            </a:r>
            <a:r>
              <a:rPr lang="ja-JP" altLang="en-US" sz="2400" dirty="0" smtClean="0"/>
              <a:t>’</a:t>
            </a:r>
            <a:r>
              <a:rPr lang="en-US" altLang="ja-JP" sz="2400" dirty="0" smtClean="0"/>
              <a:t>. Bishop </a:t>
            </a:r>
            <a:r>
              <a:rPr lang="en-US" altLang="ja-JP" sz="2400" dirty="0" err="1" smtClean="0"/>
              <a:t>Pauahi</a:t>
            </a:r>
            <a:r>
              <a:rPr lang="en-US" altLang="ja-JP" sz="2400" dirty="0" smtClean="0"/>
              <a:t> Museum, Honolulu.</a:t>
            </a:r>
            <a:endParaRPr lang="en-US" altLang="en-US" sz="2400" dirty="0" smtClean="0"/>
          </a:p>
        </p:txBody>
      </p:sp>
      <p:pic>
        <p:nvPicPr>
          <p:cNvPr id="78851" name="Picture 6" descr="33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1" y="234177"/>
            <a:ext cx="8519532" cy="56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59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Easter Island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Small, isolated island in Polynesia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15 miles long by 7½ miles wide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1,300 miles off the coast of Chile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Famous for abstract monolithic stone sculptures called </a:t>
            </a:r>
            <a:r>
              <a:rPr lang="en-US" i="1" dirty="0" err="1">
                <a:latin typeface="Arial" charset="0"/>
                <a:ea typeface="ＭＳ Ｐゴシック" charset="0"/>
                <a:cs typeface="ＭＳ Ｐゴシック" charset="0"/>
              </a:rPr>
              <a:t>moai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Meaning “seamount,” “image,” “statue,” or “bearers of the gift”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1963738" y="812800"/>
            <a:ext cx="6723062" cy="1003300"/>
          </a:xfrm>
        </p:spPr>
        <p:txBody>
          <a:bodyPr/>
          <a:lstStyle/>
          <a:p>
            <a:r>
              <a:rPr lang="en-US" i="1" dirty="0" err="1">
                <a:latin typeface="Arial" charset="0"/>
                <a:ea typeface="ＭＳ Ｐゴシック" charset="0"/>
                <a:cs typeface="ＭＳ Ｐゴシック" charset="0"/>
              </a:rPr>
              <a:t>Moai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ancestor figures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457200" y="1851025"/>
            <a:ext cx="8229600" cy="4632325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887 </a:t>
            </a:r>
            <a:r>
              <a:rPr lang="en-US" i="1" dirty="0" err="1">
                <a:latin typeface="Arial" charset="0"/>
                <a:ea typeface="ＭＳ Ｐゴシック" charset="0"/>
                <a:cs typeface="ＭＳ Ｐゴシック" charset="0"/>
              </a:rPr>
              <a:t>moai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documented to date; placed especially along the coast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Carved from volcanic rock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Represent deified ancestors who were chiefs</a:t>
            </a:r>
          </a:p>
          <a:p>
            <a:pPr marL="342900" lvl="1" indent="-342900">
              <a:buSzTx/>
              <a:buFont typeface="Wingdings" charset="0"/>
              <a:buChar char="§"/>
            </a:pPr>
            <a:r>
              <a:rPr lang="en-US" dirty="0">
                <a:latin typeface="Arial" charset="0"/>
                <a:ea typeface="ＭＳ Ｐゴシック" charset="0"/>
              </a:rPr>
              <a:t>General characteristics and unique individual features</a:t>
            </a:r>
          </a:p>
          <a:p>
            <a:pPr marL="342900" lvl="1" indent="-342900">
              <a:buSzTx/>
              <a:buFont typeface="Wingdings" charset="0"/>
              <a:buChar char="§"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74755" name="Picture 4" descr="Thumbnail of Moai ancenstor figures. Large monolithic stone sculptures shaped to represent human figure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855663"/>
            <a:ext cx="9779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471488" y="217488"/>
            <a:ext cx="8229600" cy="93662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Art of Africa</a:t>
            </a:r>
          </a:p>
        </p:txBody>
      </p:sp>
      <p:sp>
        <p:nvSpPr>
          <p:cNvPr id="20482" name="Content Placeholder 5"/>
          <p:cNvSpPr>
            <a:spLocks noGrp="1"/>
          </p:cNvSpPr>
          <p:nvPr>
            <p:ph idx="1"/>
          </p:nvPr>
        </p:nvSpPr>
        <p:spPr>
          <a:xfrm>
            <a:off x="442913" y="1216025"/>
            <a:ext cx="8229600" cy="4451350"/>
          </a:xfrm>
        </p:spPr>
        <p:txBody>
          <a:bodyPr/>
          <a:lstStyle/>
          <a:p>
            <a:pPr>
              <a:spcAft>
                <a:spcPts val="400"/>
              </a:spcAft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Diverse continent: 54 countries, 1.2 billion inhabitants, 1,500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languages</a:t>
            </a:r>
          </a:p>
          <a:p>
            <a:pPr>
              <a:spcAft>
                <a:spcPts val="400"/>
              </a:spcAft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Archaeological evidence from ~200,000 years ago indicates that the first modern humans lived in Africa before migrating to other parts of the world.</a:t>
            </a:r>
          </a:p>
          <a:p>
            <a:pPr>
              <a:spcAft>
                <a:spcPts val="400"/>
              </a:spcAft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Oral history has been more important for African communities than written documents. Records of many events do not exist in many areas, especially south of the Sahara.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400"/>
              </a:spcAft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Thus, African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art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has been: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400"/>
              </a:spcAft>
            </a:pPr>
            <a:r>
              <a:rPr lang="en-US" sz="2400" dirty="0">
                <a:latin typeface="Arial" charset="0"/>
                <a:ea typeface="ＭＳ Ｐゴシック" charset="0"/>
              </a:rPr>
              <a:t>Important form of communication and cultural expression</a:t>
            </a:r>
          </a:p>
          <a:p>
            <a:pPr lvl="1">
              <a:spcAft>
                <a:spcPts val="400"/>
              </a:spcAft>
            </a:pPr>
            <a:r>
              <a:rPr lang="en-US" sz="2400" dirty="0">
                <a:latin typeface="Arial" charset="0"/>
                <a:ea typeface="ＭＳ Ｐゴシック" charset="0"/>
              </a:rPr>
              <a:t>Earliest examples date back 75,000 years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ago (portable objects such as beads, shells)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>
              <a:spcAft>
                <a:spcPts val="400"/>
              </a:spcAft>
            </a:pPr>
            <a:endParaRPr lang="en-US" sz="2400" dirty="0" smtClean="0">
              <a:latin typeface="Arial" charset="0"/>
              <a:ea typeface="ＭＳ Ｐゴシック" charset="0"/>
            </a:endParaRPr>
          </a:p>
          <a:p>
            <a:pPr lvl="1">
              <a:spcAft>
                <a:spcPts val="400"/>
              </a:spcAft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AC0558B-2E5C-4073-B7E5-C591FC4993EC}" type="slidenum">
              <a:rPr lang="en-US" altLang="en-US" sz="1400" b="0">
                <a:latin typeface="Garamond" panose="02020404030301010803" pitchFamily="18" charset="0"/>
              </a:rPr>
              <a:pPr/>
              <a:t>40</a:t>
            </a:fld>
            <a:endParaRPr lang="en-US" altLang="en-US" sz="1400" b="0">
              <a:latin typeface="Garamond" panose="02020404030301010803" pitchFamily="18" charset="0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50984"/>
            <a:ext cx="9032488" cy="4841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Figure 36-13  </a:t>
            </a:r>
            <a:r>
              <a:rPr lang="en-US" altLang="en-US" sz="2800" dirty="0" smtClean="0"/>
              <a:t>Row of </a:t>
            </a:r>
            <a:r>
              <a:rPr lang="en-US" altLang="en-US" sz="2800" dirty="0" err="1" smtClean="0"/>
              <a:t>moai</a:t>
            </a:r>
            <a:r>
              <a:rPr lang="en-US" altLang="en-US" sz="2800" dirty="0" smtClean="0"/>
              <a:t> on a stone platform, Rapa Nui (Easter Island), Polynesia, 10th to 12th centuries. Volcanic tuff and red scoria.</a:t>
            </a:r>
          </a:p>
        </p:txBody>
      </p:sp>
      <p:pic>
        <p:nvPicPr>
          <p:cNvPr id="60419" name="Picture 1" descr="fig_36-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50" y="607742"/>
            <a:ext cx="8434388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41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Placeholder 5"/>
          <p:cNvSpPr>
            <a:spLocks noGrp="1"/>
          </p:cNvSpPr>
          <p:nvPr>
            <p:ph type="body" idx="1"/>
          </p:nvPr>
        </p:nvSpPr>
        <p:spPr>
          <a:xfrm>
            <a:off x="0" y="6516733"/>
            <a:ext cx="9144000" cy="341268"/>
          </a:xfrm>
          <a:ln w="9525"/>
          <a:extLs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en-US" sz="1600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3.5.16 </a:t>
            </a:r>
            <a:r>
              <a:rPr lang="en-US" sz="16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Moai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ancestor figures, </a:t>
            </a:r>
            <a:r>
              <a:rPr lang="en-US" sz="16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Ahu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Nau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Nau</a:t>
            </a:r>
            <a:r>
              <a:rPr lang="en-US" sz="16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, Easter Island (Chile), before the 15th century</a:t>
            </a:r>
          </a:p>
        </p:txBody>
      </p:sp>
      <p:pic>
        <p:nvPicPr>
          <p:cNvPr id="76803" name="Picture 3" descr="Large monolithic stone sculptures shaped to represent human figures.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3862" y="180402"/>
            <a:ext cx="6616275" cy="618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5"/>
          <p:cNvSpPr>
            <a:spLocks noGrp="1"/>
          </p:cNvSpPr>
          <p:nvPr>
            <p:ph idx="1"/>
          </p:nvPr>
        </p:nvSpPr>
        <p:spPr>
          <a:xfrm>
            <a:off x="476560" y="722159"/>
            <a:ext cx="8229600" cy="4451350"/>
          </a:xfrm>
        </p:spPr>
        <p:txBody>
          <a:bodyPr/>
          <a:lstStyle/>
          <a:p>
            <a:pPr>
              <a:spcAft>
                <a:spcPts val="400"/>
              </a:spcAft>
              <a:defRPr/>
            </a:pPr>
            <a:r>
              <a:rPr lang="en-US" sz="2800" spc="-150" dirty="0">
                <a:ea typeface="ＭＳ Ｐゴシック" charset="0"/>
                <a:cs typeface="ＭＳ Ｐゴシック" charset="0"/>
              </a:rPr>
              <a:t>Art of Africa and the Pacific Islands:</a:t>
            </a:r>
          </a:p>
          <a:p>
            <a:pPr lvl="1">
              <a:spcAft>
                <a:spcPts val="400"/>
              </a:spcAft>
              <a:defRPr/>
            </a:pPr>
            <a:r>
              <a:rPr lang="en-US" sz="2800" dirty="0">
                <a:ea typeface="ＭＳ Ｐゴシック" charset="0"/>
              </a:rPr>
              <a:t>Integrates and responds to the environment</a:t>
            </a:r>
          </a:p>
          <a:p>
            <a:pPr lvl="1">
              <a:spcAft>
                <a:spcPts val="400"/>
              </a:spcAft>
              <a:defRPr/>
            </a:pPr>
            <a:r>
              <a:rPr lang="en-US" sz="2800" dirty="0">
                <a:ea typeface="ＭＳ Ｐゴシック" charset="0"/>
              </a:rPr>
              <a:t>Incorporates mythological beliefs</a:t>
            </a:r>
          </a:p>
          <a:p>
            <a:pPr lvl="1">
              <a:spcAft>
                <a:spcPts val="400"/>
              </a:spcAft>
              <a:defRPr/>
            </a:pPr>
            <a:r>
              <a:rPr lang="en-US" sz="2800" dirty="0">
                <a:ea typeface="ＭＳ Ｐゴシック" charset="0"/>
              </a:rPr>
              <a:t>Follows traditional methods of construction and decoration</a:t>
            </a:r>
          </a:p>
          <a:p>
            <a:pPr lvl="1">
              <a:spcAft>
                <a:spcPts val="400"/>
              </a:spcAft>
              <a:defRPr/>
            </a:pPr>
            <a:r>
              <a:rPr lang="en-US" sz="2800" dirty="0">
                <a:ea typeface="ＭＳ Ｐゴシック" charset="0"/>
              </a:rPr>
              <a:t>Traditionally relies on natural materials: wood, reeds, shells, earth</a:t>
            </a:r>
          </a:p>
        </p:txBody>
      </p:sp>
    </p:spTree>
    <p:extLst>
      <p:ext uri="{BB962C8B-B14F-4D97-AF65-F5344CB8AC3E}">
        <p14:creationId xmlns:p14="http://schemas.microsoft.com/office/powerpoint/2010/main" val="15489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457200" y="501650"/>
            <a:ext cx="8229600" cy="936625"/>
          </a:xfrm>
        </p:spPr>
        <p:txBody>
          <a:bodyPr/>
          <a:lstStyle/>
          <a:p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Portraits and Power Figures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304412" y="1079770"/>
            <a:ext cx="8839588" cy="5778229"/>
          </a:xfrm>
        </p:spPr>
        <p:txBody>
          <a:bodyPr/>
          <a:lstStyle/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Art used to assert and reinforce the power of African rulers</a:t>
            </a:r>
          </a:p>
          <a:p>
            <a:pPr lvl="1"/>
            <a:r>
              <a:rPr lang="en-US" sz="2400" dirty="0" smtClean="0">
                <a:latin typeface="Arial" charset="0"/>
                <a:ea typeface="ＭＳ Ｐゴシック" charset="0"/>
              </a:rPr>
              <a:t>They often stress their connection </a:t>
            </a:r>
            <a:r>
              <a:rPr lang="en-US" sz="2400" dirty="0">
                <a:latin typeface="Arial" charset="0"/>
                <a:ea typeface="ＭＳ Ｐゴシック" charset="0"/>
              </a:rPr>
              <a:t>to spirit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realm in order to encourage their people to believe that the gods or ancestor spirits gave them the right to rule.</a:t>
            </a:r>
          </a:p>
          <a:p>
            <a:r>
              <a:rPr lang="en-US" sz="2400" dirty="0" smtClean="0">
                <a:latin typeface="Arial" charset="0"/>
                <a:ea typeface="ＭＳ Ｐゴシック" charset="0"/>
              </a:rPr>
              <a:t>Art can also act as a conduit or link between the spirit world and the human world.</a:t>
            </a:r>
          </a:p>
          <a:p>
            <a:r>
              <a:rPr lang="en-US" sz="2400" dirty="0" smtClean="0">
                <a:latin typeface="Arial" charset="0"/>
                <a:ea typeface="ＭＳ Ｐゴシック" charset="0"/>
              </a:rPr>
              <a:t>Artworks are invested with power and that power is also associated with the owner.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Art communicates rules and customs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Objects can be symbolic, related to a position/role; or tell a story to communicate a message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963738" y="812800"/>
            <a:ext cx="6723062" cy="1003300"/>
          </a:xfrm>
        </p:spPr>
        <p:txBody>
          <a:bodyPr/>
          <a:lstStyle/>
          <a:p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Head from </a:t>
            </a:r>
            <a:r>
              <a:rPr lang="en-US" sz="3600" dirty="0" err="1">
                <a:latin typeface="Arial" charset="0"/>
                <a:ea typeface="ＭＳ Ｐゴシック" charset="0"/>
                <a:cs typeface="ＭＳ Ｐゴシック" charset="0"/>
              </a:rPr>
              <a:t>Rafin</a:t>
            </a:r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 Kura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2142157" y="1694985"/>
            <a:ext cx="6723062" cy="3258092"/>
          </a:xfrm>
        </p:spPr>
        <p:txBody>
          <a:bodyPr/>
          <a:lstStyle/>
          <a:p>
            <a:pPr>
              <a:spcAft>
                <a:spcPts val="400"/>
              </a:spcAft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Nok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of Nigeria created life-sized, hollow terra-cotta figures. Characteristics include: </a:t>
            </a:r>
          </a:p>
          <a:p>
            <a:pPr lvl="1">
              <a:spcAft>
                <a:spcPts val="400"/>
              </a:spcAft>
            </a:pPr>
            <a:r>
              <a:rPr lang="en-US" sz="2800" dirty="0">
                <a:latin typeface="Arial" charset="0"/>
                <a:ea typeface="ＭＳ Ｐゴシック" charset="0"/>
              </a:rPr>
              <a:t>Heads larger than the </a:t>
            </a:r>
            <a:r>
              <a:rPr lang="en-US" sz="2800" dirty="0" smtClean="0">
                <a:latin typeface="Arial" charset="0"/>
                <a:ea typeface="ＭＳ Ｐゴシック" charset="0"/>
              </a:rPr>
              <a:t>bodies. Head as the location of a person’s spirit.</a:t>
            </a:r>
            <a:endParaRPr lang="en-US" sz="2800" dirty="0">
              <a:latin typeface="Arial" charset="0"/>
              <a:ea typeface="ＭＳ Ｐゴシック" charset="0"/>
            </a:endParaRPr>
          </a:p>
          <a:p>
            <a:pPr lvl="1">
              <a:spcAft>
                <a:spcPts val="400"/>
              </a:spcAft>
            </a:pPr>
            <a:r>
              <a:rPr lang="en-US" sz="2800" dirty="0">
                <a:latin typeface="Arial" charset="0"/>
                <a:ea typeface="ＭＳ Ｐゴシック" charset="0"/>
              </a:rPr>
              <a:t>Triangular-shaped eyes; holes for eyes, nose, mouth, ears </a:t>
            </a:r>
          </a:p>
          <a:p>
            <a:pPr lvl="1">
              <a:spcAft>
                <a:spcPts val="400"/>
              </a:spcAft>
            </a:pPr>
            <a:r>
              <a:rPr lang="en-US" sz="2800" dirty="0">
                <a:latin typeface="Arial" charset="0"/>
                <a:ea typeface="ＭＳ Ｐゴシック" charset="0"/>
              </a:rPr>
              <a:t>Distinctive hairstyle or </a:t>
            </a:r>
            <a:r>
              <a:rPr lang="en-US" sz="2800" dirty="0" smtClean="0">
                <a:latin typeface="Arial" charset="0"/>
                <a:ea typeface="ＭＳ Ｐゴシック" charset="0"/>
              </a:rPr>
              <a:t>headdress</a:t>
            </a:r>
          </a:p>
          <a:p>
            <a:pPr>
              <a:spcAft>
                <a:spcPts val="400"/>
              </a:spcAft>
            </a:pPr>
            <a:r>
              <a:rPr lang="en-US" sz="2800" dirty="0" smtClean="0">
                <a:latin typeface="Arial" charset="0"/>
                <a:ea typeface="ＭＳ Ｐゴシック" charset="0"/>
              </a:rPr>
              <a:t>Coiling technique.</a:t>
            </a:r>
            <a:endParaRPr lang="en-US" sz="2800" dirty="0">
              <a:latin typeface="Arial" charset="0"/>
              <a:ea typeface="ＭＳ Ｐゴシック" charset="0"/>
            </a:endParaRPr>
          </a:p>
          <a:p>
            <a:pPr>
              <a:spcAft>
                <a:spcPts val="400"/>
              </a:spcAft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4579" name="Picture 4" descr="Thumbnail of Head from Rafin Kura. Terracotta head with three conical buns in top of head and holes for the pupils, nostrils, mouth, and ear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0" y="812800"/>
            <a:ext cx="1492598" cy="209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Placeholder 4"/>
          <p:cNvSpPr>
            <a:spLocks noGrp="1"/>
          </p:cNvSpPr>
          <p:nvPr>
            <p:ph type="body" idx="1"/>
          </p:nvPr>
        </p:nvSpPr>
        <p:spPr>
          <a:xfrm>
            <a:off x="133815" y="133815"/>
            <a:ext cx="2378048" cy="2204112"/>
          </a:xfrm>
          <a:ln/>
        </p:spPr>
        <p:txBody>
          <a:bodyPr/>
          <a:lstStyle/>
          <a:p>
            <a:r>
              <a:rPr lang="en-US" sz="2000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3.5.2 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Head from </a:t>
            </a:r>
            <a:r>
              <a:rPr lang="en-US" sz="20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Rafin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Kura, </a:t>
            </a:r>
            <a:r>
              <a:rPr lang="en-US" sz="2000" i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c.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 500 BCE–200 CE. Terra-cotta, 14¼” high. National Museum, Lagos, Nigeria </a:t>
            </a:r>
          </a:p>
        </p:txBody>
      </p:sp>
      <p:pic>
        <p:nvPicPr>
          <p:cNvPr id="30723" name="Picture 3" descr="Terracotta head with three conical buns in top of head and holes for the pupils, nostrils, mouth, and ears.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2441" y="479502"/>
            <a:ext cx="4435912" cy="622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Placeholder 6"/>
          <p:cNvSpPr>
            <a:spLocks noGrp="1"/>
          </p:cNvSpPr>
          <p:nvPr>
            <p:ph type="body" idx="1"/>
          </p:nvPr>
        </p:nvSpPr>
        <p:spPr>
          <a:xfrm>
            <a:off x="0" y="0"/>
            <a:ext cx="3256305" cy="2404834"/>
          </a:xfrm>
          <a:ln/>
        </p:spPr>
        <p:txBody>
          <a:bodyPr/>
          <a:lstStyle/>
          <a:p>
            <a:r>
              <a:rPr lang="en-US" sz="2000" b="1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3.5.3 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Twin figure, probably from Ado </a:t>
            </a:r>
            <a:r>
              <a:rPr lang="en-US" sz="20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Odo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 in </a:t>
            </a:r>
            <a:r>
              <a:rPr lang="en-US" sz="2000" dirty="0" err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Yorubaland</a:t>
            </a:r>
            <a:r>
              <a:rPr lang="en-US" sz="2000" dirty="0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, pre-1877 (probably 19th century). Wood, 10” high. Linden Museum, Stuttgart, Germany</a:t>
            </a:r>
          </a:p>
        </p:txBody>
      </p:sp>
      <p:pic>
        <p:nvPicPr>
          <p:cNvPr id="33795" name="Picture 7" descr="Wooden, standing female figure, dressed in a loincloth and jewelry.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6676" y="80851"/>
            <a:ext cx="2328075" cy="668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2927524"/>
            <a:ext cx="2509024" cy="134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</a:rPr>
              <a:t>Made by the Yoruba of western Nigeria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</a:rPr>
              <a:t>Figure known as </a:t>
            </a:r>
            <a:r>
              <a:rPr lang="en-US" sz="2000" i="1" dirty="0">
                <a:solidFill>
                  <a:schemeClr val="bg1"/>
                </a:solidFill>
              </a:rPr>
              <a:t>ere </a:t>
            </a:r>
            <a:r>
              <a:rPr lang="en-US" sz="2000" i="1" dirty="0" err="1">
                <a:solidFill>
                  <a:schemeClr val="bg1"/>
                </a:solidFill>
              </a:rPr>
              <a:t>ibeji</a:t>
            </a:r>
            <a:endParaRPr lang="en-US" sz="20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1706</Words>
  <Application>Microsoft Office PowerPoint</Application>
  <PresentationFormat>On-screen Show (4:3)</PresentationFormat>
  <Paragraphs>145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MS PGothic</vt:lpstr>
      <vt:lpstr>MS PGothic</vt:lpstr>
      <vt:lpstr>ヒラギノ角ゴ Pro W3</vt:lpstr>
      <vt:lpstr>Arial</vt:lpstr>
      <vt:lpstr>Calibri</vt:lpstr>
      <vt:lpstr>Garamond</vt:lpstr>
      <vt:lpstr>Times</vt:lpstr>
      <vt:lpstr>Wingdings</vt:lpstr>
      <vt:lpstr>Office Theme</vt:lpstr>
      <vt:lpstr>Chapter 3.5 Art of Africa and the  Pacific Islands </vt:lpstr>
      <vt:lpstr>PowerPoint Presentation</vt:lpstr>
      <vt:lpstr>Map of Africa</vt:lpstr>
      <vt:lpstr>Art of Africa</vt:lpstr>
      <vt:lpstr>PowerPoint Presentation</vt:lpstr>
      <vt:lpstr>Portraits and Power Figures</vt:lpstr>
      <vt:lpstr>Head from Rafin Kura</vt:lpstr>
      <vt:lpstr>PowerPoint Presentation</vt:lpstr>
      <vt:lpstr>PowerPoint Presentation</vt:lpstr>
      <vt:lpstr>PowerPoint Presentation</vt:lpstr>
      <vt:lpstr>Standing male figure (nkisi nkondi)=Sacred Medicine Hunter  Made by Yombe (Kongo area of West Africa)</vt:lpstr>
      <vt:lpstr>Personal Stories and Symbolism</vt:lpstr>
      <vt:lpstr>Textile wrapper (kente)</vt:lpstr>
      <vt:lpstr>PowerPoint Presentation</vt:lpstr>
      <vt:lpstr>Two Asante noblemen wearing kente cloth robes, Kumasi, Ghana, January 1972. </vt:lpstr>
      <vt:lpstr>PowerPoint Presentation</vt:lpstr>
      <vt:lpstr>Kanaga Mask</vt:lpstr>
      <vt:lpstr>PowerPoint Presentation</vt:lpstr>
      <vt:lpstr>PowerPoint Presentation</vt:lpstr>
      <vt:lpstr>Benin Kingdom (13th to 16th centuries)</vt:lpstr>
      <vt:lpstr>Royal Plaque, from Benin, Nigeria, 1550-1680. Bronze, 1’7 ½” x 1’ 4 ½” high. British Museum, London.</vt:lpstr>
      <vt:lpstr>King with 4 attendants, Benin Plaques, 16th-17th c. Brass, 15” x 20.” The British Museum.</vt:lpstr>
      <vt:lpstr>Queen Idia, mother of Oba Esigie of Benin, 16th century. Waist pendant made of ivory, 5 x 9 3/8.” Metropolitan Museum of Art, NYC.</vt:lpstr>
      <vt:lpstr>African Architecture</vt:lpstr>
      <vt:lpstr>Great Mosque, Djenné, Mali</vt:lpstr>
      <vt:lpstr>Aerial view of the Great Mosque, Damascus, Syria, 706–715.</vt:lpstr>
      <vt:lpstr>Art of the Pacific Islands</vt:lpstr>
      <vt:lpstr>Map of the Pacific Islands </vt:lpstr>
      <vt:lpstr>New Zealand</vt:lpstr>
      <vt:lpstr>Sydney Parkinson, Drawing of traditional Maori tattoo</vt:lpstr>
      <vt:lpstr>PowerPoint Presentation</vt:lpstr>
      <vt:lpstr>PowerPoint Presentation</vt:lpstr>
      <vt:lpstr>Paul Tacon:  Australian Rock Art</vt:lpstr>
      <vt:lpstr>Hawaii</vt:lpstr>
      <vt:lpstr>Ahu’ula: Cloak of red and yellow feathers</vt:lpstr>
      <vt:lpstr>PowerPoint Presentation</vt:lpstr>
      <vt:lpstr>Feather cloak, from Hawaii, Polynesia, ca. 1824–1843. Feathers and ﬁber netting, 4’_x0002_8 1/3” X_x0004_8’. Bishop Pauahi Museum, Honolulu.</vt:lpstr>
      <vt:lpstr>Easter Island</vt:lpstr>
      <vt:lpstr>Moai ancestor figures</vt:lpstr>
      <vt:lpstr>Figure 36-13  Row of moai on a stone platform, Rapa Nui (Easter Island), Polynesia, 10th to 12th centuries. Volcanic tuff and red scoria.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2019-12-06T16:40:37Z</dcterms:created>
  <dcterms:modified xsi:type="dcterms:W3CDTF">2021-11-29T16:55:17Z</dcterms:modified>
</cp:coreProperties>
</file>